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5" r:id="rId4"/>
    <p:sldId id="261" r:id="rId5"/>
    <p:sldId id="266" r:id="rId6"/>
    <p:sldId id="259" r:id="rId7"/>
    <p:sldId id="263" r:id="rId8"/>
    <p:sldId id="260" r:id="rId9"/>
    <p:sldId id="262" r:id="rId10"/>
    <p:sldId id="264" r:id="rId11"/>
    <p:sldId id="267" r:id="rId12"/>
    <p:sldId id="281" r:id="rId13"/>
    <p:sldId id="283" r:id="rId14"/>
    <p:sldId id="268" r:id="rId15"/>
    <p:sldId id="269" r:id="rId16"/>
    <p:sldId id="270" r:id="rId17"/>
    <p:sldId id="282"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123" autoAdjust="0"/>
  </p:normalViewPr>
  <p:slideViewPr>
    <p:cSldViewPr snapToGrid="0">
      <p:cViewPr varScale="1">
        <p:scale>
          <a:sx n="50" d="100"/>
          <a:sy n="50" d="100"/>
        </p:scale>
        <p:origin x="16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3A387-8857-4F08-9840-C6D5E7AD3A1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AFFDB862-5505-407C-B4F1-C10DE5506ED5}">
      <dgm:prSet phldrT="[Text]"/>
      <dgm:spPr>
        <a:solidFill>
          <a:schemeClr val="accent2"/>
        </a:solidFill>
      </dgm:spPr>
      <dgm:t>
        <a:bodyPr/>
        <a:lstStyle/>
        <a:p>
          <a:r>
            <a:rPr lang="en-GB" dirty="0"/>
            <a:t>Process</a:t>
          </a:r>
        </a:p>
      </dgm:t>
    </dgm:pt>
    <dgm:pt modelId="{8BDE3474-2D23-47CB-950B-26655E640ADF}" type="parTrans" cxnId="{AA79BD0F-15BC-4254-8006-FFFEA4C1AD48}">
      <dgm:prSet/>
      <dgm:spPr/>
      <dgm:t>
        <a:bodyPr/>
        <a:lstStyle/>
        <a:p>
          <a:endParaRPr lang="en-GB"/>
        </a:p>
      </dgm:t>
    </dgm:pt>
    <dgm:pt modelId="{F2B2FEDE-E537-4449-A36A-431CD511C591}" type="sibTrans" cxnId="{AA79BD0F-15BC-4254-8006-FFFEA4C1AD48}">
      <dgm:prSet/>
      <dgm:spPr/>
      <dgm:t>
        <a:bodyPr/>
        <a:lstStyle/>
        <a:p>
          <a:endParaRPr lang="en-GB"/>
        </a:p>
      </dgm:t>
    </dgm:pt>
    <dgm:pt modelId="{45539CA8-A1F6-43C3-B470-C8FAC7812FF5}">
      <dgm:prSet phldrT="[Text]"/>
      <dgm:spPr>
        <a:solidFill>
          <a:schemeClr val="accent2">
            <a:lumMod val="40000"/>
            <a:lumOff val="60000"/>
            <a:alpha val="90000"/>
          </a:schemeClr>
        </a:solidFill>
      </dgm:spPr>
      <dgm:t>
        <a:bodyPr/>
        <a:lstStyle/>
        <a:p>
          <a:r>
            <a:rPr lang="en-GB" dirty="0"/>
            <a:t>Delegated Powers</a:t>
          </a:r>
        </a:p>
      </dgm:t>
    </dgm:pt>
    <dgm:pt modelId="{6E0DF33B-8907-4495-8A12-E369EED9D979}" type="parTrans" cxnId="{35FF3806-A740-4D7A-872E-2232D36FEC5B}">
      <dgm:prSet/>
      <dgm:spPr/>
      <dgm:t>
        <a:bodyPr/>
        <a:lstStyle/>
        <a:p>
          <a:endParaRPr lang="en-GB"/>
        </a:p>
      </dgm:t>
    </dgm:pt>
    <dgm:pt modelId="{E19DE27A-C5CF-4E17-9600-419F7BADAABE}" type="sibTrans" cxnId="{35FF3806-A740-4D7A-872E-2232D36FEC5B}">
      <dgm:prSet/>
      <dgm:spPr/>
      <dgm:t>
        <a:bodyPr/>
        <a:lstStyle/>
        <a:p>
          <a:endParaRPr lang="en-GB"/>
        </a:p>
      </dgm:t>
    </dgm:pt>
    <dgm:pt modelId="{11D5BA32-1BD2-4768-A2F3-72A310DF2731}">
      <dgm:prSet phldrT="[Text]"/>
      <dgm:spPr>
        <a:solidFill>
          <a:schemeClr val="accent2">
            <a:lumMod val="40000"/>
            <a:lumOff val="60000"/>
            <a:alpha val="90000"/>
          </a:schemeClr>
        </a:solidFill>
      </dgm:spPr>
      <dgm:t>
        <a:bodyPr/>
        <a:lstStyle/>
        <a:p>
          <a:r>
            <a:rPr lang="en-GB" dirty="0"/>
            <a:t>Highland Council Committee</a:t>
          </a:r>
        </a:p>
      </dgm:t>
    </dgm:pt>
    <dgm:pt modelId="{94FDA1B0-5DAB-4159-94CB-0F4120DF1A7C}" type="parTrans" cxnId="{81779D1F-6017-45DF-A854-02F9F71558EB}">
      <dgm:prSet/>
      <dgm:spPr/>
      <dgm:t>
        <a:bodyPr/>
        <a:lstStyle/>
        <a:p>
          <a:endParaRPr lang="en-GB"/>
        </a:p>
      </dgm:t>
    </dgm:pt>
    <dgm:pt modelId="{6977AF75-64B2-464A-BE8E-833864CBD19D}" type="sibTrans" cxnId="{81779D1F-6017-45DF-A854-02F9F71558EB}">
      <dgm:prSet/>
      <dgm:spPr/>
      <dgm:t>
        <a:bodyPr/>
        <a:lstStyle/>
        <a:p>
          <a:endParaRPr lang="en-GB"/>
        </a:p>
      </dgm:t>
    </dgm:pt>
    <dgm:pt modelId="{40B7EF9E-943E-4B4A-9D5D-02A515BCB3F6}">
      <dgm:prSet phldrT="[Text]"/>
      <dgm:spPr/>
      <dgm:t>
        <a:bodyPr/>
        <a:lstStyle/>
        <a:p>
          <a:r>
            <a:rPr lang="en-GB" dirty="0"/>
            <a:t>Application</a:t>
          </a:r>
        </a:p>
      </dgm:t>
    </dgm:pt>
    <dgm:pt modelId="{7F9F69DC-DD4C-4898-BA8B-8E3E81DE6D0A}" type="parTrans" cxnId="{DFC69DF0-C0E5-4374-A650-B6609E95611D}">
      <dgm:prSet/>
      <dgm:spPr/>
      <dgm:t>
        <a:bodyPr/>
        <a:lstStyle/>
        <a:p>
          <a:endParaRPr lang="en-GB"/>
        </a:p>
      </dgm:t>
    </dgm:pt>
    <dgm:pt modelId="{507C1632-7D46-4DB2-B685-1EAD151B26E1}" type="sibTrans" cxnId="{DFC69DF0-C0E5-4374-A650-B6609E95611D}">
      <dgm:prSet/>
      <dgm:spPr/>
      <dgm:t>
        <a:bodyPr/>
        <a:lstStyle/>
        <a:p>
          <a:endParaRPr lang="en-GB"/>
        </a:p>
      </dgm:t>
    </dgm:pt>
    <dgm:pt modelId="{7E0561A8-8906-4786-B4B0-D955A4D10FB7}">
      <dgm:prSet phldrT="[Text]"/>
      <dgm:spPr/>
      <dgm:t>
        <a:bodyPr/>
        <a:lstStyle/>
        <a:p>
          <a:r>
            <a:rPr lang="en-GB" dirty="0"/>
            <a:t>Complies with Planning policies including Local Plan?</a:t>
          </a:r>
        </a:p>
      </dgm:t>
    </dgm:pt>
    <dgm:pt modelId="{66EFD848-D5D2-41AE-858B-1FEBBEE9E8D8}" type="parTrans" cxnId="{FF6015FA-10F0-4654-948C-C494D0B7177C}">
      <dgm:prSet/>
      <dgm:spPr/>
      <dgm:t>
        <a:bodyPr/>
        <a:lstStyle/>
        <a:p>
          <a:endParaRPr lang="en-GB"/>
        </a:p>
      </dgm:t>
    </dgm:pt>
    <dgm:pt modelId="{F5F75CCA-0F4E-4519-90E4-8C0F684B11CF}" type="sibTrans" cxnId="{FF6015FA-10F0-4654-948C-C494D0B7177C}">
      <dgm:prSet/>
      <dgm:spPr/>
      <dgm:t>
        <a:bodyPr/>
        <a:lstStyle/>
        <a:p>
          <a:endParaRPr lang="en-GB"/>
        </a:p>
      </dgm:t>
    </dgm:pt>
    <dgm:pt modelId="{3B9C4BCF-A75B-4BF8-BFEB-D99C49A54FDD}">
      <dgm:prSet phldrT="[Text]"/>
      <dgm:spPr/>
      <dgm:t>
        <a:bodyPr/>
        <a:lstStyle/>
        <a:p>
          <a:r>
            <a:rPr lang="en-GB" dirty="0"/>
            <a:t>Does it have Neighbour and/or Community Support?</a:t>
          </a:r>
        </a:p>
      </dgm:t>
    </dgm:pt>
    <dgm:pt modelId="{40801AFF-1D07-482E-A2E3-75E46D83EC50}" type="parTrans" cxnId="{B3110A08-9071-4C7C-8426-988B110452D9}">
      <dgm:prSet/>
      <dgm:spPr/>
      <dgm:t>
        <a:bodyPr/>
        <a:lstStyle/>
        <a:p>
          <a:endParaRPr lang="en-GB"/>
        </a:p>
      </dgm:t>
    </dgm:pt>
    <dgm:pt modelId="{6495EDA9-6537-493C-A6D1-153C66135B96}" type="sibTrans" cxnId="{B3110A08-9071-4C7C-8426-988B110452D9}">
      <dgm:prSet/>
      <dgm:spPr/>
      <dgm:t>
        <a:bodyPr/>
        <a:lstStyle/>
        <a:p>
          <a:endParaRPr lang="en-GB"/>
        </a:p>
      </dgm:t>
    </dgm:pt>
    <dgm:pt modelId="{A1D00B2B-7E68-4DEC-B015-68C9CAD3366C}">
      <dgm:prSet/>
      <dgm:spPr>
        <a:solidFill>
          <a:schemeClr val="accent6"/>
        </a:solidFill>
      </dgm:spPr>
      <dgm:t>
        <a:bodyPr/>
        <a:lstStyle/>
        <a:p>
          <a:r>
            <a:rPr lang="en-GB" dirty="0"/>
            <a:t>Mitigations</a:t>
          </a:r>
        </a:p>
      </dgm:t>
    </dgm:pt>
    <dgm:pt modelId="{D2D5676E-6B8B-4C67-935E-D371377B44BD}" type="parTrans" cxnId="{AF136E02-BD89-4FE9-B554-7F2BDC19339A}">
      <dgm:prSet/>
      <dgm:spPr/>
      <dgm:t>
        <a:bodyPr/>
        <a:lstStyle/>
        <a:p>
          <a:endParaRPr lang="en-GB"/>
        </a:p>
      </dgm:t>
    </dgm:pt>
    <dgm:pt modelId="{4952BFC5-F112-47D7-8585-23027669767B}" type="sibTrans" cxnId="{AF136E02-BD89-4FE9-B554-7F2BDC19339A}">
      <dgm:prSet/>
      <dgm:spPr/>
      <dgm:t>
        <a:bodyPr/>
        <a:lstStyle/>
        <a:p>
          <a:endParaRPr lang="en-GB"/>
        </a:p>
      </dgm:t>
    </dgm:pt>
    <dgm:pt modelId="{66A36B28-EC7D-49A2-B840-A56843DD0863}">
      <dgm:prSet/>
      <dgm:spPr>
        <a:solidFill>
          <a:schemeClr val="accent6">
            <a:lumMod val="40000"/>
            <a:lumOff val="60000"/>
            <a:alpha val="90000"/>
          </a:schemeClr>
        </a:solidFill>
      </dgm:spPr>
      <dgm:t>
        <a:bodyPr/>
        <a:lstStyle/>
        <a:p>
          <a:r>
            <a:rPr lang="en-GB" dirty="0"/>
            <a:t>Good Points</a:t>
          </a:r>
        </a:p>
      </dgm:t>
    </dgm:pt>
    <dgm:pt modelId="{D421ABDA-DE5E-4FAA-BB54-3DB4128A60CD}" type="parTrans" cxnId="{3671F796-88C5-4DD8-A154-B6808FE5DC11}">
      <dgm:prSet/>
      <dgm:spPr/>
      <dgm:t>
        <a:bodyPr/>
        <a:lstStyle/>
        <a:p>
          <a:endParaRPr lang="en-GB"/>
        </a:p>
      </dgm:t>
    </dgm:pt>
    <dgm:pt modelId="{C8C29483-B095-4493-820E-884BDEC695B1}" type="sibTrans" cxnId="{3671F796-88C5-4DD8-A154-B6808FE5DC11}">
      <dgm:prSet/>
      <dgm:spPr/>
      <dgm:t>
        <a:bodyPr/>
        <a:lstStyle/>
        <a:p>
          <a:endParaRPr lang="en-GB"/>
        </a:p>
      </dgm:t>
    </dgm:pt>
    <dgm:pt modelId="{D27D013E-7BD5-4E98-BC22-8FC1201A5986}">
      <dgm:prSet/>
      <dgm:spPr>
        <a:solidFill>
          <a:schemeClr val="accent6">
            <a:lumMod val="40000"/>
            <a:lumOff val="60000"/>
            <a:alpha val="90000"/>
          </a:schemeClr>
        </a:solidFill>
      </dgm:spPr>
      <dgm:t>
        <a:bodyPr/>
        <a:lstStyle/>
        <a:p>
          <a:r>
            <a:rPr lang="en-GB" dirty="0"/>
            <a:t>Improvements</a:t>
          </a:r>
        </a:p>
      </dgm:t>
    </dgm:pt>
    <dgm:pt modelId="{5F04D1C7-9DCE-4E7F-801D-FCA849ED6DFE}" type="parTrans" cxnId="{4655F31C-70D6-40A7-95AD-799149D8577D}">
      <dgm:prSet/>
      <dgm:spPr/>
      <dgm:t>
        <a:bodyPr/>
        <a:lstStyle/>
        <a:p>
          <a:endParaRPr lang="en-GB"/>
        </a:p>
      </dgm:t>
    </dgm:pt>
    <dgm:pt modelId="{28E9BE6A-C6F5-4C6F-9476-F7BA827244B1}" type="sibTrans" cxnId="{4655F31C-70D6-40A7-95AD-799149D8577D}">
      <dgm:prSet/>
      <dgm:spPr/>
      <dgm:t>
        <a:bodyPr/>
        <a:lstStyle/>
        <a:p>
          <a:endParaRPr lang="en-GB"/>
        </a:p>
      </dgm:t>
    </dgm:pt>
    <dgm:pt modelId="{948B1A7B-6A8E-495F-A85B-9CA53C4EFB6A}">
      <dgm:prSet/>
      <dgm:spPr/>
      <dgm:t>
        <a:bodyPr/>
        <a:lstStyle/>
        <a:p>
          <a:r>
            <a:rPr lang="en-GB" dirty="0"/>
            <a:t>Respond to Application.</a:t>
          </a:r>
        </a:p>
        <a:p>
          <a:r>
            <a:rPr lang="en-GB" dirty="0"/>
            <a:t>Support / Comment / Object</a:t>
          </a:r>
        </a:p>
      </dgm:t>
    </dgm:pt>
    <dgm:pt modelId="{BEA9C457-38EE-4B0D-8CF1-59FAE5B189D4}" type="parTrans" cxnId="{BE4DB1EE-F2B1-4557-9387-2D76FE39CD78}">
      <dgm:prSet/>
      <dgm:spPr/>
      <dgm:t>
        <a:bodyPr/>
        <a:lstStyle/>
        <a:p>
          <a:endParaRPr lang="en-GB"/>
        </a:p>
      </dgm:t>
    </dgm:pt>
    <dgm:pt modelId="{E9D4DCB7-404E-47AD-B21F-FAAAA76369A5}" type="sibTrans" cxnId="{BE4DB1EE-F2B1-4557-9387-2D76FE39CD78}">
      <dgm:prSet/>
      <dgm:spPr/>
      <dgm:t>
        <a:bodyPr/>
        <a:lstStyle/>
        <a:p>
          <a:endParaRPr lang="en-GB"/>
        </a:p>
      </dgm:t>
    </dgm:pt>
    <dgm:pt modelId="{CBE771B6-5AB0-4C4C-8F11-20B475B7898E}">
      <dgm:prSet/>
      <dgm:spPr>
        <a:solidFill>
          <a:schemeClr val="accent2">
            <a:lumMod val="40000"/>
            <a:lumOff val="60000"/>
            <a:alpha val="90000"/>
          </a:schemeClr>
        </a:solidFill>
      </dgm:spPr>
      <dgm:t>
        <a:bodyPr/>
        <a:lstStyle/>
        <a:p>
          <a:r>
            <a:rPr lang="en-GB" dirty="0"/>
            <a:t>Scottish Government Reporter</a:t>
          </a:r>
        </a:p>
      </dgm:t>
    </dgm:pt>
    <dgm:pt modelId="{CA53B4DF-A50A-4B50-97ED-6DDB6EFC6E74}" type="parTrans" cxnId="{E4E13D46-86DE-41F1-9C1B-A7377C0F584C}">
      <dgm:prSet/>
      <dgm:spPr/>
      <dgm:t>
        <a:bodyPr/>
        <a:lstStyle/>
        <a:p>
          <a:endParaRPr lang="en-GB"/>
        </a:p>
      </dgm:t>
    </dgm:pt>
    <dgm:pt modelId="{DF070BCE-DDDF-45AD-A2CD-004142A54F45}" type="sibTrans" cxnId="{E4E13D46-86DE-41F1-9C1B-A7377C0F584C}">
      <dgm:prSet/>
      <dgm:spPr/>
      <dgm:t>
        <a:bodyPr/>
        <a:lstStyle/>
        <a:p>
          <a:endParaRPr lang="en-GB"/>
        </a:p>
      </dgm:t>
    </dgm:pt>
    <dgm:pt modelId="{5054AA0F-14BC-4AC2-86AA-EEFD6A1CF6F1}" type="pres">
      <dgm:prSet presAssocID="{3E23A387-8857-4F08-9840-C6D5E7AD3A12}" presName="Name0" presStyleCnt="0">
        <dgm:presLayoutVars>
          <dgm:dir/>
          <dgm:animLvl val="lvl"/>
          <dgm:resizeHandles val="exact"/>
        </dgm:presLayoutVars>
      </dgm:prSet>
      <dgm:spPr/>
      <dgm:t>
        <a:bodyPr/>
        <a:lstStyle/>
        <a:p>
          <a:endParaRPr lang="en-US"/>
        </a:p>
      </dgm:t>
    </dgm:pt>
    <dgm:pt modelId="{D0DAF8D8-10C0-402A-9F5B-E4C688545EE5}" type="pres">
      <dgm:prSet presAssocID="{AFFDB862-5505-407C-B4F1-C10DE5506ED5}" presName="vertFlow" presStyleCnt="0"/>
      <dgm:spPr/>
    </dgm:pt>
    <dgm:pt modelId="{7F981A32-02F9-41BB-AEDD-C0C7BADD9044}" type="pres">
      <dgm:prSet presAssocID="{AFFDB862-5505-407C-B4F1-C10DE5506ED5}" presName="header" presStyleLbl="node1" presStyleIdx="0" presStyleCnt="3" custLinFactX="100000" custLinFactNeighborX="128111" custLinFactNeighborY="35911"/>
      <dgm:spPr/>
      <dgm:t>
        <a:bodyPr/>
        <a:lstStyle/>
        <a:p>
          <a:endParaRPr lang="en-US"/>
        </a:p>
      </dgm:t>
    </dgm:pt>
    <dgm:pt modelId="{27D96F3A-6C7A-4A39-9A96-9FC3A2C62324}" type="pres">
      <dgm:prSet presAssocID="{6E0DF33B-8907-4495-8A12-E369EED9D979}" presName="parTrans" presStyleLbl="sibTrans2D1" presStyleIdx="0" presStyleCnt="8"/>
      <dgm:spPr/>
      <dgm:t>
        <a:bodyPr/>
        <a:lstStyle/>
        <a:p>
          <a:endParaRPr lang="en-US"/>
        </a:p>
      </dgm:t>
    </dgm:pt>
    <dgm:pt modelId="{D712679D-5D4A-45F3-996B-77FC9A67BF6A}" type="pres">
      <dgm:prSet presAssocID="{45539CA8-A1F6-43C3-B470-C8FAC7812FF5}" presName="child" presStyleLbl="alignAccFollowNode1" presStyleIdx="0" presStyleCnt="8" custLinFactX="100000" custLinFactNeighborX="128111" custLinFactNeighborY="56971">
        <dgm:presLayoutVars>
          <dgm:chMax val="0"/>
          <dgm:bulletEnabled val="1"/>
        </dgm:presLayoutVars>
      </dgm:prSet>
      <dgm:spPr/>
      <dgm:t>
        <a:bodyPr/>
        <a:lstStyle/>
        <a:p>
          <a:endParaRPr lang="en-US"/>
        </a:p>
      </dgm:t>
    </dgm:pt>
    <dgm:pt modelId="{B7BBE937-914A-46C5-AABC-220D95ABC98B}" type="pres">
      <dgm:prSet presAssocID="{E19DE27A-C5CF-4E17-9600-419F7BADAABE}" presName="sibTrans" presStyleLbl="sibTrans2D1" presStyleIdx="1" presStyleCnt="8"/>
      <dgm:spPr/>
      <dgm:t>
        <a:bodyPr/>
        <a:lstStyle/>
        <a:p>
          <a:endParaRPr lang="en-US"/>
        </a:p>
      </dgm:t>
    </dgm:pt>
    <dgm:pt modelId="{634BAA65-D42D-4B56-A289-5F41B8AFFC42}" type="pres">
      <dgm:prSet presAssocID="{11D5BA32-1BD2-4768-A2F3-72A310DF2731}" presName="child" presStyleLbl="alignAccFollowNode1" presStyleIdx="1" presStyleCnt="8" custLinFactX="100000" custLinFactNeighborX="128111" custLinFactNeighborY="29924">
        <dgm:presLayoutVars>
          <dgm:chMax val="0"/>
          <dgm:bulletEnabled val="1"/>
        </dgm:presLayoutVars>
      </dgm:prSet>
      <dgm:spPr/>
      <dgm:t>
        <a:bodyPr/>
        <a:lstStyle/>
        <a:p>
          <a:endParaRPr lang="en-US"/>
        </a:p>
      </dgm:t>
    </dgm:pt>
    <dgm:pt modelId="{F4758E91-727F-4EBE-9F54-E66872F2D8A8}" type="pres">
      <dgm:prSet presAssocID="{6977AF75-64B2-464A-BE8E-833864CBD19D}" presName="sibTrans" presStyleLbl="sibTrans2D1" presStyleIdx="2" presStyleCnt="8"/>
      <dgm:spPr/>
      <dgm:t>
        <a:bodyPr/>
        <a:lstStyle/>
        <a:p>
          <a:endParaRPr lang="en-US"/>
        </a:p>
      </dgm:t>
    </dgm:pt>
    <dgm:pt modelId="{4DFB5F0F-DF35-4F25-9476-5575E6CC4BEA}" type="pres">
      <dgm:prSet presAssocID="{CBE771B6-5AB0-4C4C-8F11-20B475B7898E}" presName="child" presStyleLbl="alignAccFollowNode1" presStyleIdx="2" presStyleCnt="8" custLinFactX="100000" custLinFactNeighborX="128111" custLinFactNeighborY="29925">
        <dgm:presLayoutVars>
          <dgm:chMax val="0"/>
          <dgm:bulletEnabled val="1"/>
        </dgm:presLayoutVars>
      </dgm:prSet>
      <dgm:spPr/>
      <dgm:t>
        <a:bodyPr/>
        <a:lstStyle/>
        <a:p>
          <a:endParaRPr lang="en-US"/>
        </a:p>
      </dgm:t>
    </dgm:pt>
    <dgm:pt modelId="{3F723FCF-43F5-4C6E-BB80-4D5C32A34D22}" type="pres">
      <dgm:prSet presAssocID="{AFFDB862-5505-407C-B4F1-C10DE5506ED5}" presName="hSp" presStyleCnt="0"/>
      <dgm:spPr/>
    </dgm:pt>
    <dgm:pt modelId="{7E65753D-0D16-4A8C-AA8E-5AFA603E6F2F}" type="pres">
      <dgm:prSet presAssocID="{40B7EF9E-943E-4B4A-9D5D-02A515BCB3F6}" presName="vertFlow" presStyleCnt="0"/>
      <dgm:spPr/>
    </dgm:pt>
    <dgm:pt modelId="{7073EFD1-F9C0-469C-8B58-65E8BDD1F71C}" type="pres">
      <dgm:prSet presAssocID="{40B7EF9E-943E-4B4A-9D5D-02A515BCB3F6}" presName="header" presStyleLbl="node1" presStyleIdx="1" presStyleCnt="3" custLinFactX="-57190" custLinFactNeighborX="-100000" custLinFactNeighborY="22853"/>
      <dgm:spPr/>
      <dgm:t>
        <a:bodyPr/>
        <a:lstStyle/>
        <a:p>
          <a:endParaRPr lang="en-US"/>
        </a:p>
      </dgm:t>
    </dgm:pt>
    <dgm:pt modelId="{9C41D3B6-7FCA-4BC5-B29F-ABA6BF86DF3C}" type="pres">
      <dgm:prSet presAssocID="{66EFD848-D5D2-41AE-858B-1FEBBEE9E8D8}" presName="parTrans" presStyleLbl="sibTrans2D1" presStyleIdx="3" presStyleCnt="8"/>
      <dgm:spPr/>
      <dgm:t>
        <a:bodyPr/>
        <a:lstStyle/>
        <a:p>
          <a:endParaRPr lang="en-US"/>
        </a:p>
      </dgm:t>
    </dgm:pt>
    <dgm:pt modelId="{CECFBAC6-EF56-4141-A0A1-3ACB42232D4F}" type="pres">
      <dgm:prSet presAssocID="{7E0561A8-8906-4786-B4B0-D955A4D10FB7}" presName="child" presStyleLbl="alignAccFollowNode1" presStyleIdx="3" presStyleCnt="8" custLinFactX="-14111" custLinFactNeighborX="-100000" custLinFactNeighborY="5986">
        <dgm:presLayoutVars>
          <dgm:chMax val="0"/>
          <dgm:bulletEnabled val="1"/>
        </dgm:presLayoutVars>
      </dgm:prSet>
      <dgm:spPr/>
      <dgm:t>
        <a:bodyPr/>
        <a:lstStyle/>
        <a:p>
          <a:endParaRPr lang="en-US"/>
        </a:p>
      </dgm:t>
    </dgm:pt>
    <dgm:pt modelId="{1FDBBC14-DA01-449A-8A1B-D8435CCC1CFE}" type="pres">
      <dgm:prSet presAssocID="{F5F75CCA-0F4E-4519-90E4-8C0F684B11CF}" presName="sibTrans" presStyleLbl="sibTrans2D1" presStyleIdx="4" presStyleCnt="8"/>
      <dgm:spPr/>
      <dgm:t>
        <a:bodyPr/>
        <a:lstStyle/>
        <a:p>
          <a:endParaRPr lang="en-US"/>
        </a:p>
      </dgm:t>
    </dgm:pt>
    <dgm:pt modelId="{E1521B13-57C1-40D7-994D-AB58210F2209}" type="pres">
      <dgm:prSet presAssocID="{3B9C4BCF-A75B-4BF8-BFEB-D99C49A54FDD}" presName="child" presStyleLbl="alignAccFollowNode1" presStyleIdx="4" presStyleCnt="8" custLinFactX="-14111" custLinFactNeighborX="-100000" custLinFactNeighborY="2993">
        <dgm:presLayoutVars>
          <dgm:chMax val="0"/>
          <dgm:bulletEnabled val="1"/>
        </dgm:presLayoutVars>
      </dgm:prSet>
      <dgm:spPr/>
      <dgm:t>
        <a:bodyPr/>
        <a:lstStyle/>
        <a:p>
          <a:endParaRPr lang="en-US"/>
        </a:p>
      </dgm:t>
    </dgm:pt>
    <dgm:pt modelId="{7BF0CE73-CBB7-43CD-B075-8B9C50FDEDBB}" type="pres">
      <dgm:prSet presAssocID="{6495EDA9-6537-493C-A6D1-153C66135B96}" presName="sibTrans" presStyleLbl="sibTrans2D1" presStyleIdx="5" presStyleCnt="8"/>
      <dgm:spPr/>
      <dgm:t>
        <a:bodyPr/>
        <a:lstStyle/>
        <a:p>
          <a:endParaRPr lang="en-US"/>
        </a:p>
      </dgm:t>
    </dgm:pt>
    <dgm:pt modelId="{7145C900-BA2A-4042-B116-A8FD3D9146F7}" type="pres">
      <dgm:prSet presAssocID="{948B1A7B-6A8E-495F-A85B-9CA53C4EFB6A}" presName="child" presStyleLbl="alignAccFollowNode1" presStyleIdx="5" presStyleCnt="8" custLinFactX="-14111" custLinFactNeighborX="-100000" custLinFactNeighborY="17955">
        <dgm:presLayoutVars>
          <dgm:chMax val="0"/>
          <dgm:bulletEnabled val="1"/>
        </dgm:presLayoutVars>
      </dgm:prSet>
      <dgm:spPr/>
      <dgm:t>
        <a:bodyPr/>
        <a:lstStyle/>
        <a:p>
          <a:endParaRPr lang="en-US"/>
        </a:p>
      </dgm:t>
    </dgm:pt>
    <dgm:pt modelId="{356DD694-A7F1-4794-A9C1-4AB378E5C6E8}" type="pres">
      <dgm:prSet presAssocID="{40B7EF9E-943E-4B4A-9D5D-02A515BCB3F6}" presName="hSp" presStyleCnt="0"/>
      <dgm:spPr/>
    </dgm:pt>
    <dgm:pt modelId="{950448DB-86B1-4D2B-BC34-84E07D168D69}" type="pres">
      <dgm:prSet presAssocID="{A1D00B2B-7E68-4DEC-B015-68C9CAD3366C}" presName="vertFlow" presStyleCnt="0"/>
      <dgm:spPr/>
    </dgm:pt>
    <dgm:pt modelId="{805C65AD-0FE8-4498-8865-D35060C60592}" type="pres">
      <dgm:prSet presAssocID="{A1D00B2B-7E68-4DEC-B015-68C9CAD3366C}" presName="header" presStyleLbl="node1" presStyleIdx="2" presStyleCnt="3" custLinFactX="-14000" custLinFactNeighborX="-100000" custLinFactNeighborY="32918"/>
      <dgm:spPr/>
      <dgm:t>
        <a:bodyPr/>
        <a:lstStyle/>
        <a:p>
          <a:endParaRPr lang="en-US"/>
        </a:p>
      </dgm:t>
    </dgm:pt>
    <dgm:pt modelId="{FDA3ABDE-B782-4B16-996F-06623F798767}" type="pres">
      <dgm:prSet presAssocID="{D421ABDA-DE5E-4FAA-BB54-3DB4128A60CD}" presName="parTrans" presStyleLbl="sibTrans2D1" presStyleIdx="6" presStyleCnt="8"/>
      <dgm:spPr/>
      <dgm:t>
        <a:bodyPr/>
        <a:lstStyle/>
        <a:p>
          <a:endParaRPr lang="en-US"/>
        </a:p>
      </dgm:t>
    </dgm:pt>
    <dgm:pt modelId="{C07CBA8D-9B50-49A8-8FA1-9856983F4497}" type="pres">
      <dgm:prSet presAssocID="{66A36B28-EC7D-49A2-B840-A56843DD0863}" presName="child" presStyleLbl="alignAccFollowNode1" presStyleIdx="6" presStyleCnt="8" custLinFactX="-11284" custLinFactNeighborX="-100000" custLinFactNeighborY="29925">
        <dgm:presLayoutVars>
          <dgm:chMax val="0"/>
          <dgm:bulletEnabled val="1"/>
        </dgm:presLayoutVars>
      </dgm:prSet>
      <dgm:spPr/>
      <dgm:t>
        <a:bodyPr/>
        <a:lstStyle/>
        <a:p>
          <a:endParaRPr lang="en-US"/>
        </a:p>
      </dgm:t>
    </dgm:pt>
    <dgm:pt modelId="{71D9F652-0975-47AE-A215-571300F6FAC0}" type="pres">
      <dgm:prSet presAssocID="{C8C29483-B095-4493-820E-884BDEC695B1}" presName="sibTrans" presStyleLbl="sibTrans2D1" presStyleIdx="7" presStyleCnt="8"/>
      <dgm:spPr/>
      <dgm:t>
        <a:bodyPr/>
        <a:lstStyle/>
        <a:p>
          <a:endParaRPr lang="en-US"/>
        </a:p>
      </dgm:t>
    </dgm:pt>
    <dgm:pt modelId="{D93CF06F-2D5A-4FAB-A04F-BE44DCF0E4AC}" type="pres">
      <dgm:prSet presAssocID="{D27D013E-7BD5-4E98-BC22-8FC1201A5986}" presName="child" presStyleLbl="alignAccFollowNode1" presStyleIdx="7" presStyleCnt="8" custLinFactX="-8665" custLinFactNeighborX="-100000" custLinFactNeighborY="-8978">
        <dgm:presLayoutVars>
          <dgm:chMax val="0"/>
          <dgm:bulletEnabled val="1"/>
        </dgm:presLayoutVars>
      </dgm:prSet>
      <dgm:spPr/>
      <dgm:t>
        <a:bodyPr/>
        <a:lstStyle/>
        <a:p>
          <a:endParaRPr lang="en-US"/>
        </a:p>
      </dgm:t>
    </dgm:pt>
  </dgm:ptLst>
  <dgm:cxnLst>
    <dgm:cxn modelId="{DFC69DF0-C0E5-4374-A650-B6609E95611D}" srcId="{3E23A387-8857-4F08-9840-C6D5E7AD3A12}" destId="{40B7EF9E-943E-4B4A-9D5D-02A515BCB3F6}" srcOrd="1" destOrd="0" parTransId="{7F9F69DC-DD4C-4898-BA8B-8E3E81DE6D0A}" sibTransId="{507C1632-7D46-4DB2-B685-1EAD151B26E1}"/>
    <dgm:cxn modelId="{BE4DB1EE-F2B1-4557-9387-2D76FE39CD78}" srcId="{40B7EF9E-943E-4B4A-9D5D-02A515BCB3F6}" destId="{948B1A7B-6A8E-495F-A85B-9CA53C4EFB6A}" srcOrd="2" destOrd="0" parTransId="{BEA9C457-38EE-4B0D-8CF1-59FAE5B189D4}" sibTransId="{E9D4DCB7-404E-47AD-B21F-FAAAA76369A5}"/>
    <dgm:cxn modelId="{45511142-D283-4D40-9FA4-A48558D3BA44}" type="presOf" srcId="{66EFD848-D5D2-41AE-858B-1FEBBEE9E8D8}" destId="{9C41D3B6-7FCA-4BC5-B29F-ABA6BF86DF3C}" srcOrd="0" destOrd="0" presId="urn:microsoft.com/office/officeart/2005/8/layout/lProcess1"/>
    <dgm:cxn modelId="{35FF3806-A740-4D7A-872E-2232D36FEC5B}" srcId="{AFFDB862-5505-407C-B4F1-C10DE5506ED5}" destId="{45539CA8-A1F6-43C3-B470-C8FAC7812FF5}" srcOrd="0" destOrd="0" parTransId="{6E0DF33B-8907-4495-8A12-E369EED9D979}" sibTransId="{E19DE27A-C5CF-4E17-9600-419F7BADAABE}"/>
    <dgm:cxn modelId="{6F66F95D-3B8A-41A6-B44C-C55E14623F05}" type="presOf" srcId="{3E23A387-8857-4F08-9840-C6D5E7AD3A12}" destId="{5054AA0F-14BC-4AC2-86AA-EEFD6A1CF6F1}" srcOrd="0" destOrd="0" presId="urn:microsoft.com/office/officeart/2005/8/layout/lProcess1"/>
    <dgm:cxn modelId="{B3110A08-9071-4C7C-8426-988B110452D9}" srcId="{40B7EF9E-943E-4B4A-9D5D-02A515BCB3F6}" destId="{3B9C4BCF-A75B-4BF8-BFEB-D99C49A54FDD}" srcOrd="1" destOrd="0" parTransId="{40801AFF-1D07-482E-A2E3-75E46D83EC50}" sibTransId="{6495EDA9-6537-493C-A6D1-153C66135B96}"/>
    <dgm:cxn modelId="{EFDCAEE8-3E1E-409A-A290-D97F798C996F}" type="presOf" srcId="{CBE771B6-5AB0-4C4C-8F11-20B475B7898E}" destId="{4DFB5F0F-DF35-4F25-9476-5575E6CC4BEA}" srcOrd="0" destOrd="0" presId="urn:microsoft.com/office/officeart/2005/8/layout/lProcess1"/>
    <dgm:cxn modelId="{D366F3F6-183A-449C-93BB-9AD69009641D}" type="presOf" srcId="{45539CA8-A1F6-43C3-B470-C8FAC7812FF5}" destId="{D712679D-5D4A-45F3-996B-77FC9A67BF6A}" srcOrd="0" destOrd="0" presId="urn:microsoft.com/office/officeart/2005/8/layout/lProcess1"/>
    <dgm:cxn modelId="{7F50097C-0CCE-4D5D-A1F9-C408E72E00B9}" type="presOf" srcId="{948B1A7B-6A8E-495F-A85B-9CA53C4EFB6A}" destId="{7145C900-BA2A-4042-B116-A8FD3D9146F7}" srcOrd="0" destOrd="0" presId="urn:microsoft.com/office/officeart/2005/8/layout/lProcess1"/>
    <dgm:cxn modelId="{4655F31C-70D6-40A7-95AD-799149D8577D}" srcId="{A1D00B2B-7E68-4DEC-B015-68C9CAD3366C}" destId="{D27D013E-7BD5-4E98-BC22-8FC1201A5986}" srcOrd="1" destOrd="0" parTransId="{5F04D1C7-9DCE-4E7F-801D-FCA849ED6DFE}" sibTransId="{28E9BE6A-C6F5-4C6F-9476-F7BA827244B1}"/>
    <dgm:cxn modelId="{AF136E02-BD89-4FE9-B554-7F2BDC19339A}" srcId="{3E23A387-8857-4F08-9840-C6D5E7AD3A12}" destId="{A1D00B2B-7E68-4DEC-B015-68C9CAD3366C}" srcOrd="2" destOrd="0" parTransId="{D2D5676E-6B8B-4C67-935E-D371377B44BD}" sibTransId="{4952BFC5-F112-47D7-8585-23027669767B}"/>
    <dgm:cxn modelId="{47C0C73D-FEA3-4AD3-A91B-0038CD7D9164}" type="presOf" srcId="{3B9C4BCF-A75B-4BF8-BFEB-D99C49A54FDD}" destId="{E1521B13-57C1-40D7-994D-AB58210F2209}" srcOrd="0" destOrd="0" presId="urn:microsoft.com/office/officeart/2005/8/layout/lProcess1"/>
    <dgm:cxn modelId="{2713D91E-ED98-4930-BF47-21A25239D9C1}" type="presOf" srcId="{E19DE27A-C5CF-4E17-9600-419F7BADAABE}" destId="{B7BBE937-914A-46C5-AABC-220D95ABC98B}" srcOrd="0" destOrd="0" presId="urn:microsoft.com/office/officeart/2005/8/layout/lProcess1"/>
    <dgm:cxn modelId="{9EC79656-C666-40D6-AD2D-BC82D6051E4B}" type="presOf" srcId="{AFFDB862-5505-407C-B4F1-C10DE5506ED5}" destId="{7F981A32-02F9-41BB-AEDD-C0C7BADD9044}" srcOrd="0" destOrd="0" presId="urn:microsoft.com/office/officeart/2005/8/layout/lProcess1"/>
    <dgm:cxn modelId="{D43B4507-EC66-4642-9FC0-BC89F9905952}" type="presOf" srcId="{7E0561A8-8906-4786-B4B0-D955A4D10FB7}" destId="{CECFBAC6-EF56-4141-A0A1-3ACB42232D4F}" srcOrd="0" destOrd="0" presId="urn:microsoft.com/office/officeart/2005/8/layout/lProcess1"/>
    <dgm:cxn modelId="{A0108C1D-3702-41E4-8ED9-6E42476EEB27}" type="presOf" srcId="{D421ABDA-DE5E-4FAA-BB54-3DB4128A60CD}" destId="{FDA3ABDE-B782-4B16-996F-06623F798767}" srcOrd="0" destOrd="0" presId="urn:microsoft.com/office/officeart/2005/8/layout/lProcess1"/>
    <dgm:cxn modelId="{23BDA2CE-DCE5-4897-BB63-8FB6E7095AFB}" type="presOf" srcId="{40B7EF9E-943E-4B4A-9D5D-02A515BCB3F6}" destId="{7073EFD1-F9C0-469C-8B58-65E8BDD1F71C}" srcOrd="0" destOrd="0" presId="urn:microsoft.com/office/officeart/2005/8/layout/lProcess1"/>
    <dgm:cxn modelId="{3671F796-88C5-4DD8-A154-B6808FE5DC11}" srcId="{A1D00B2B-7E68-4DEC-B015-68C9CAD3366C}" destId="{66A36B28-EC7D-49A2-B840-A56843DD0863}" srcOrd="0" destOrd="0" parTransId="{D421ABDA-DE5E-4FAA-BB54-3DB4128A60CD}" sibTransId="{C8C29483-B095-4493-820E-884BDEC695B1}"/>
    <dgm:cxn modelId="{FF6015FA-10F0-4654-948C-C494D0B7177C}" srcId="{40B7EF9E-943E-4B4A-9D5D-02A515BCB3F6}" destId="{7E0561A8-8906-4786-B4B0-D955A4D10FB7}" srcOrd="0" destOrd="0" parTransId="{66EFD848-D5D2-41AE-858B-1FEBBEE9E8D8}" sibTransId="{F5F75CCA-0F4E-4519-90E4-8C0F684B11CF}"/>
    <dgm:cxn modelId="{AA79BD0F-15BC-4254-8006-FFFEA4C1AD48}" srcId="{3E23A387-8857-4F08-9840-C6D5E7AD3A12}" destId="{AFFDB862-5505-407C-B4F1-C10DE5506ED5}" srcOrd="0" destOrd="0" parTransId="{8BDE3474-2D23-47CB-950B-26655E640ADF}" sibTransId="{F2B2FEDE-E537-4449-A36A-431CD511C591}"/>
    <dgm:cxn modelId="{2E792999-070D-475B-B93F-AA71D2F6955A}" type="presOf" srcId="{6495EDA9-6537-493C-A6D1-153C66135B96}" destId="{7BF0CE73-CBB7-43CD-B075-8B9C50FDEDBB}" srcOrd="0" destOrd="0" presId="urn:microsoft.com/office/officeart/2005/8/layout/lProcess1"/>
    <dgm:cxn modelId="{1C09EEEA-D8DE-431D-AD38-718ACCB74CC3}" type="presOf" srcId="{6E0DF33B-8907-4495-8A12-E369EED9D979}" destId="{27D96F3A-6C7A-4A39-9A96-9FC3A2C62324}" srcOrd="0" destOrd="0" presId="urn:microsoft.com/office/officeart/2005/8/layout/lProcess1"/>
    <dgm:cxn modelId="{E4E13D46-86DE-41F1-9C1B-A7377C0F584C}" srcId="{AFFDB862-5505-407C-B4F1-C10DE5506ED5}" destId="{CBE771B6-5AB0-4C4C-8F11-20B475B7898E}" srcOrd="2" destOrd="0" parTransId="{CA53B4DF-A50A-4B50-97ED-6DDB6EFC6E74}" sibTransId="{DF070BCE-DDDF-45AD-A2CD-004142A54F45}"/>
    <dgm:cxn modelId="{5F1942DF-7FCF-404E-BA91-1FF33FA77B11}" type="presOf" srcId="{66A36B28-EC7D-49A2-B840-A56843DD0863}" destId="{C07CBA8D-9B50-49A8-8FA1-9856983F4497}" srcOrd="0" destOrd="0" presId="urn:microsoft.com/office/officeart/2005/8/layout/lProcess1"/>
    <dgm:cxn modelId="{CF28DB1D-FEDF-47DC-A049-0E3AACAEBE66}" type="presOf" srcId="{F5F75CCA-0F4E-4519-90E4-8C0F684B11CF}" destId="{1FDBBC14-DA01-449A-8A1B-D8435CCC1CFE}" srcOrd="0" destOrd="0" presId="urn:microsoft.com/office/officeart/2005/8/layout/lProcess1"/>
    <dgm:cxn modelId="{BAEAA508-2B8E-4B72-84E0-AC0D1A9A228B}" type="presOf" srcId="{A1D00B2B-7E68-4DEC-B015-68C9CAD3366C}" destId="{805C65AD-0FE8-4498-8865-D35060C60592}" srcOrd="0" destOrd="0" presId="urn:microsoft.com/office/officeart/2005/8/layout/lProcess1"/>
    <dgm:cxn modelId="{858237F4-4A16-4E79-97CF-7FBE3F4D6D79}" type="presOf" srcId="{11D5BA32-1BD2-4768-A2F3-72A310DF2731}" destId="{634BAA65-D42D-4B56-A289-5F41B8AFFC42}" srcOrd="0" destOrd="0" presId="urn:microsoft.com/office/officeart/2005/8/layout/lProcess1"/>
    <dgm:cxn modelId="{6831A77B-F7A6-4237-B7E5-29182B6F47FD}" type="presOf" srcId="{C8C29483-B095-4493-820E-884BDEC695B1}" destId="{71D9F652-0975-47AE-A215-571300F6FAC0}" srcOrd="0" destOrd="0" presId="urn:microsoft.com/office/officeart/2005/8/layout/lProcess1"/>
    <dgm:cxn modelId="{E2512568-0173-4E64-ABE1-3468782B25D3}" type="presOf" srcId="{D27D013E-7BD5-4E98-BC22-8FC1201A5986}" destId="{D93CF06F-2D5A-4FAB-A04F-BE44DCF0E4AC}" srcOrd="0" destOrd="0" presId="urn:microsoft.com/office/officeart/2005/8/layout/lProcess1"/>
    <dgm:cxn modelId="{81779D1F-6017-45DF-A854-02F9F71558EB}" srcId="{AFFDB862-5505-407C-B4F1-C10DE5506ED5}" destId="{11D5BA32-1BD2-4768-A2F3-72A310DF2731}" srcOrd="1" destOrd="0" parTransId="{94FDA1B0-5DAB-4159-94CB-0F4120DF1A7C}" sibTransId="{6977AF75-64B2-464A-BE8E-833864CBD19D}"/>
    <dgm:cxn modelId="{3B53347D-79B8-4D0A-938F-C73DE70B1E41}" type="presOf" srcId="{6977AF75-64B2-464A-BE8E-833864CBD19D}" destId="{F4758E91-727F-4EBE-9F54-E66872F2D8A8}" srcOrd="0" destOrd="0" presId="urn:microsoft.com/office/officeart/2005/8/layout/lProcess1"/>
    <dgm:cxn modelId="{EB68A3D0-809C-4EE2-B663-6F2A312A1A6D}" type="presParOf" srcId="{5054AA0F-14BC-4AC2-86AA-EEFD6A1CF6F1}" destId="{D0DAF8D8-10C0-402A-9F5B-E4C688545EE5}" srcOrd="0" destOrd="0" presId="urn:microsoft.com/office/officeart/2005/8/layout/lProcess1"/>
    <dgm:cxn modelId="{5EBC00BE-124D-45B8-BDE9-0B00FDCDFB42}" type="presParOf" srcId="{D0DAF8D8-10C0-402A-9F5B-E4C688545EE5}" destId="{7F981A32-02F9-41BB-AEDD-C0C7BADD9044}" srcOrd="0" destOrd="0" presId="urn:microsoft.com/office/officeart/2005/8/layout/lProcess1"/>
    <dgm:cxn modelId="{813CA7BE-336F-4883-8EA9-71FC4225B34E}" type="presParOf" srcId="{D0DAF8D8-10C0-402A-9F5B-E4C688545EE5}" destId="{27D96F3A-6C7A-4A39-9A96-9FC3A2C62324}" srcOrd="1" destOrd="0" presId="urn:microsoft.com/office/officeart/2005/8/layout/lProcess1"/>
    <dgm:cxn modelId="{F5814533-BB2E-4D7E-9CDC-3D0D6E265D76}" type="presParOf" srcId="{D0DAF8D8-10C0-402A-9F5B-E4C688545EE5}" destId="{D712679D-5D4A-45F3-996B-77FC9A67BF6A}" srcOrd="2" destOrd="0" presId="urn:microsoft.com/office/officeart/2005/8/layout/lProcess1"/>
    <dgm:cxn modelId="{76B2A053-46A8-4C30-B92E-E07053189867}" type="presParOf" srcId="{D0DAF8D8-10C0-402A-9F5B-E4C688545EE5}" destId="{B7BBE937-914A-46C5-AABC-220D95ABC98B}" srcOrd="3" destOrd="0" presId="urn:microsoft.com/office/officeart/2005/8/layout/lProcess1"/>
    <dgm:cxn modelId="{1FC09415-E3F8-4644-AC37-5A3E9C89FC2A}" type="presParOf" srcId="{D0DAF8D8-10C0-402A-9F5B-E4C688545EE5}" destId="{634BAA65-D42D-4B56-A289-5F41B8AFFC42}" srcOrd="4" destOrd="0" presId="urn:microsoft.com/office/officeart/2005/8/layout/lProcess1"/>
    <dgm:cxn modelId="{961F1772-0E32-4822-8F12-661CBF96A19E}" type="presParOf" srcId="{D0DAF8D8-10C0-402A-9F5B-E4C688545EE5}" destId="{F4758E91-727F-4EBE-9F54-E66872F2D8A8}" srcOrd="5" destOrd="0" presId="urn:microsoft.com/office/officeart/2005/8/layout/lProcess1"/>
    <dgm:cxn modelId="{A7770875-9716-40A7-9FB9-99D6DC96BCF1}" type="presParOf" srcId="{D0DAF8D8-10C0-402A-9F5B-E4C688545EE5}" destId="{4DFB5F0F-DF35-4F25-9476-5575E6CC4BEA}" srcOrd="6" destOrd="0" presId="urn:microsoft.com/office/officeart/2005/8/layout/lProcess1"/>
    <dgm:cxn modelId="{D80AE570-C85C-44EE-99A0-06B32E349F49}" type="presParOf" srcId="{5054AA0F-14BC-4AC2-86AA-EEFD6A1CF6F1}" destId="{3F723FCF-43F5-4C6E-BB80-4D5C32A34D22}" srcOrd="1" destOrd="0" presId="urn:microsoft.com/office/officeart/2005/8/layout/lProcess1"/>
    <dgm:cxn modelId="{063CD9C9-D364-4F73-B568-9B5D9CC6A654}" type="presParOf" srcId="{5054AA0F-14BC-4AC2-86AA-EEFD6A1CF6F1}" destId="{7E65753D-0D16-4A8C-AA8E-5AFA603E6F2F}" srcOrd="2" destOrd="0" presId="urn:microsoft.com/office/officeart/2005/8/layout/lProcess1"/>
    <dgm:cxn modelId="{4D66E440-73EC-4E51-9504-7AA90A711A46}" type="presParOf" srcId="{7E65753D-0D16-4A8C-AA8E-5AFA603E6F2F}" destId="{7073EFD1-F9C0-469C-8B58-65E8BDD1F71C}" srcOrd="0" destOrd="0" presId="urn:microsoft.com/office/officeart/2005/8/layout/lProcess1"/>
    <dgm:cxn modelId="{22F91633-0275-4719-8F85-8D2A0BE2D194}" type="presParOf" srcId="{7E65753D-0D16-4A8C-AA8E-5AFA603E6F2F}" destId="{9C41D3B6-7FCA-4BC5-B29F-ABA6BF86DF3C}" srcOrd="1" destOrd="0" presId="urn:microsoft.com/office/officeart/2005/8/layout/lProcess1"/>
    <dgm:cxn modelId="{E183C37D-E277-4DA3-8D0D-952C7C26B1A9}" type="presParOf" srcId="{7E65753D-0D16-4A8C-AA8E-5AFA603E6F2F}" destId="{CECFBAC6-EF56-4141-A0A1-3ACB42232D4F}" srcOrd="2" destOrd="0" presId="urn:microsoft.com/office/officeart/2005/8/layout/lProcess1"/>
    <dgm:cxn modelId="{31853168-2673-43F3-A828-A993DFF66D85}" type="presParOf" srcId="{7E65753D-0D16-4A8C-AA8E-5AFA603E6F2F}" destId="{1FDBBC14-DA01-449A-8A1B-D8435CCC1CFE}" srcOrd="3" destOrd="0" presId="urn:microsoft.com/office/officeart/2005/8/layout/lProcess1"/>
    <dgm:cxn modelId="{4450AF54-7336-4BA1-AD03-AF9915203C66}" type="presParOf" srcId="{7E65753D-0D16-4A8C-AA8E-5AFA603E6F2F}" destId="{E1521B13-57C1-40D7-994D-AB58210F2209}" srcOrd="4" destOrd="0" presId="urn:microsoft.com/office/officeart/2005/8/layout/lProcess1"/>
    <dgm:cxn modelId="{719B0A07-B512-4C62-BB99-336A00395E93}" type="presParOf" srcId="{7E65753D-0D16-4A8C-AA8E-5AFA603E6F2F}" destId="{7BF0CE73-CBB7-43CD-B075-8B9C50FDEDBB}" srcOrd="5" destOrd="0" presId="urn:microsoft.com/office/officeart/2005/8/layout/lProcess1"/>
    <dgm:cxn modelId="{01B7A8B0-35A7-4CB0-99E8-BDF8300EB11A}" type="presParOf" srcId="{7E65753D-0D16-4A8C-AA8E-5AFA603E6F2F}" destId="{7145C900-BA2A-4042-B116-A8FD3D9146F7}" srcOrd="6" destOrd="0" presId="urn:microsoft.com/office/officeart/2005/8/layout/lProcess1"/>
    <dgm:cxn modelId="{A183C818-A1C0-42B6-BEF9-9998930082C4}" type="presParOf" srcId="{5054AA0F-14BC-4AC2-86AA-EEFD6A1CF6F1}" destId="{356DD694-A7F1-4794-A9C1-4AB378E5C6E8}" srcOrd="3" destOrd="0" presId="urn:microsoft.com/office/officeart/2005/8/layout/lProcess1"/>
    <dgm:cxn modelId="{6AB23E8E-0AA8-45B9-9E79-B2323627E9CF}" type="presParOf" srcId="{5054AA0F-14BC-4AC2-86AA-EEFD6A1CF6F1}" destId="{950448DB-86B1-4D2B-BC34-84E07D168D69}" srcOrd="4" destOrd="0" presId="urn:microsoft.com/office/officeart/2005/8/layout/lProcess1"/>
    <dgm:cxn modelId="{E5C30D99-8027-4566-9E66-9EE8D5FC17B9}" type="presParOf" srcId="{950448DB-86B1-4D2B-BC34-84E07D168D69}" destId="{805C65AD-0FE8-4498-8865-D35060C60592}" srcOrd="0" destOrd="0" presId="urn:microsoft.com/office/officeart/2005/8/layout/lProcess1"/>
    <dgm:cxn modelId="{76B4CCB6-B71F-499E-8DDF-01CD8D1534B7}" type="presParOf" srcId="{950448DB-86B1-4D2B-BC34-84E07D168D69}" destId="{FDA3ABDE-B782-4B16-996F-06623F798767}" srcOrd="1" destOrd="0" presId="urn:microsoft.com/office/officeart/2005/8/layout/lProcess1"/>
    <dgm:cxn modelId="{A0A6BD7A-125C-4738-BE8A-1DE437D1D848}" type="presParOf" srcId="{950448DB-86B1-4D2B-BC34-84E07D168D69}" destId="{C07CBA8D-9B50-49A8-8FA1-9856983F4497}" srcOrd="2" destOrd="0" presId="urn:microsoft.com/office/officeart/2005/8/layout/lProcess1"/>
    <dgm:cxn modelId="{FDF1ABC9-E5A1-4295-9D11-6371BDC59011}" type="presParOf" srcId="{950448DB-86B1-4D2B-BC34-84E07D168D69}" destId="{71D9F652-0975-47AE-A215-571300F6FAC0}" srcOrd="3" destOrd="0" presId="urn:microsoft.com/office/officeart/2005/8/layout/lProcess1"/>
    <dgm:cxn modelId="{D20468B7-6471-45AA-A4B1-2160F2E3A089}" type="presParOf" srcId="{950448DB-86B1-4D2B-BC34-84E07D168D69}" destId="{D93CF06F-2D5A-4FAB-A04F-BE44DCF0E4AC}"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81A32-02F9-41BB-AEDD-C0C7BADD9044}">
      <dsp:nvSpPr>
        <dsp:cNvPr id="0" name=""/>
        <dsp:cNvSpPr/>
      </dsp:nvSpPr>
      <dsp:spPr>
        <a:xfrm>
          <a:off x="7311789" y="445293"/>
          <a:ext cx="3203810" cy="80095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a:t>Process</a:t>
          </a:r>
        </a:p>
      </dsp:txBody>
      <dsp:txXfrm>
        <a:off x="7335248" y="468752"/>
        <a:ext cx="3156892" cy="754034"/>
      </dsp:txXfrm>
    </dsp:sp>
    <dsp:sp modelId="{27D96F3A-6C7A-4A39-9A96-9FC3A2C62324}">
      <dsp:nvSpPr>
        <dsp:cNvPr id="0" name=""/>
        <dsp:cNvSpPr/>
      </dsp:nvSpPr>
      <dsp:spPr>
        <a:xfrm rot="5400000">
          <a:off x="8828852" y="1345848"/>
          <a:ext cx="169685" cy="140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12679D-5D4A-45F3-996B-77FC9A67BF6A}">
      <dsp:nvSpPr>
        <dsp:cNvPr id="0" name=""/>
        <dsp:cNvSpPr/>
      </dsp:nvSpPr>
      <dsp:spPr>
        <a:xfrm>
          <a:off x="7311789" y="1585618"/>
          <a:ext cx="3203810" cy="800952"/>
        </a:xfrm>
        <a:prstGeom prst="roundRect">
          <a:avLst>
            <a:gd name="adj" fmla="val 10000"/>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Delegated Powers</a:t>
          </a:r>
        </a:p>
      </dsp:txBody>
      <dsp:txXfrm>
        <a:off x="7335248" y="1609077"/>
        <a:ext cx="3156892" cy="754034"/>
      </dsp:txXfrm>
    </dsp:sp>
    <dsp:sp modelId="{B7BBE937-914A-46C5-AABC-220D95ABC98B}">
      <dsp:nvSpPr>
        <dsp:cNvPr id="0" name=""/>
        <dsp:cNvSpPr/>
      </dsp:nvSpPr>
      <dsp:spPr>
        <a:xfrm rot="5400000">
          <a:off x="8881522" y="2418743"/>
          <a:ext cx="64344" cy="140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BAA65-D42D-4B56-A289-5F41B8AFFC42}">
      <dsp:nvSpPr>
        <dsp:cNvPr id="0" name=""/>
        <dsp:cNvSpPr/>
      </dsp:nvSpPr>
      <dsp:spPr>
        <a:xfrm>
          <a:off x="7311789" y="2591082"/>
          <a:ext cx="3203810" cy="800952"/>
        </a:xfrm>
        <a:prstGeom prst="roundRect">
          <a:avLst>
            <a:gd name="adj" fmla="val 10000"/>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Highland Council Committee</a:t>
          </a:r>
        </a:p>
      </dsp:txBody>
      <dsp:txXfrm>
        <a:off x="7335248" y="2614541"/>
        <a:ext cx="3156892" cy="754034"/>
      </dsp:txXfrm>
    </dsp:sp>
    <dsp:sp modelId="{F4758E91-727F-4EBE-9F54-E66872F2D8A8}">
      <dsp:nvSpPr>
        <dsp:cNvPr id="0" name=""/>
        <dsp:cNvSpPr/>
      </dsp:nvSpPr>
      <dsp:spPr>
        <a:xfrm rot="5400000">
          <a:off x="8843610" y="3462119"/>
          <a:ext cx="140169" cy="140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FB5F0F-DF35-4F25-9476-5575E6CC4BEA}">
      <dsp:nvSpPr>
        <dsp:cNvPr id="0" name=""/>
        <dsp:cNvSpPr/>
      </dsp:nvSpPr>
      <dsp:spPr>
        <a:xfrm>
          <a:off x="7311789" y="3672370"/>
          <a:ext cx="3203810" cy="800952"/>
        </a:xfrm>
        <a:prstGeom prst="roundRect">
          <a:avLst>
            <a:gd name="adj" fmla="val 10000"/>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Scottish Government Reporter</a:t>
          </a:r>
        </a:p>
      </dsp:txBody>
      <dsp:txXfrm>
        <a:off x="7335248" y="3695829"/>
        <a:ext cx="3156892" cy="754034"/>
      </dsp:txXfrm>
    </dsp:sp>
    <dsp:sp modelId="{7073EFD1-F9C0-469C-8B58-65E8BDD1F71C}">
      <dsp:nvSpPr>
        <dsp:cNvPr id="0" name=""/>
        <dsp:cNvSpPr/>
      </dsp:nvSpPr>
      <dsp:spPr>
        <a:xfrm>
          <a:off x="0" y="408687"/>
          <a:ext cx="3203810" cy="8009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a:t>Application</a:t>
          </a:r>
        </a:p>
      </dsp:txBody>
      <dsp:txXfrm>
        <a:off x="23459" y="432146"/>
        <a:ext cx="3156892" cy="754034"/>
      </dsp:txXfrm>
    </dsp:sp>
    <dsp:sp modelId="{9C41D3B6-7FCA-4BC5-B29F-ABA6BF86DF3C}">
      <dsp:nvSpPr>
        <dsp:cNvPr id="0" name=""/>
        <dsp:cNvSpPr/>
      </dsp:nvSpPr>
      <dsp:spPr>
        <a:xfrm rot="5400000">
          <a:off x="1543642" y="1256081"/>
          <a:ext cx="116524" cy="140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CFBAC6-EF56-4141-A0A1-3ACB42232D4F}">
      <dsp:nvSpPr>
        <dsp:cNvPr id="0" name=""/>
        <dsp:cNvSpPr/>
      </dsp:nvSpPr>
      <dsp:spPr>
        <a:xfrm>
          <a:off x="0" y="1442690"/>
          <a:ext cx="3203810" cy="80095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Complies with Planning policies including Local Plan?</a:t>
          </a:r>
        </a:p>
      </dsp:txBody>
      <dsp:txXfrm>
        <a:off x="23459" y="1466149"/>
        <a:ext cx="3156892" cy="754034"/>
      </dsp:txXfrm>
    </dsp:sp>
    <dsp:sp modelId="{1FDBBC14-DA01-449A-8A1B-D8435CCC1CFE}">
      <dsp:nvSpPr>
        <dsp:cNvPr id="0" name=""/>
        <dsp:cNvSpPr/>
      </dsp:nvSpPr>
      <dsp:spPr>
        <a:xfrm rot="5400000">
          <a:off x="1536016" y="2309530"/>
          <a:ext cx="131776" cy="140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21B13-57C1-40D7-994D-AB58210F2209}">
      <dsp:nvSpPr>
        <dsp:cNvPr id="0" name=""/>
        <dsp:cNvSpPr/>
      </dsp:nvSpPr>
      <dsp:spPr>
        <a:xfrm>
          <a:off x="0" y="2515585"/>
          <a:ext cx="3203810" cy="80095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Does it have Neighbour and/or Community Support?</a:t>
          </a:r>
        </a:p>
      </dsp:txBody>
      <dsp:txXfrm>
        <a:off x="23459" y="2539044"/>
        <a:ext cx="3156892" cy="754034"/>
      </dsp:txXfrm>
    </dsp:sp>
    <dsp:sp modelId="{7BF0CE73-CBB7-43CD-B075-8B9C50FDEDBB}">
      <dsp:nvSpPr>
        <dsp:cNvPr id="0" name=""/>
        <dsp:cNvSpPr/>
      </dsp:nvSpPr>
      <dsp:spPr>
        <a:xfrm rot="5400000">
          <a:off x="1510849" y="3407593"/>
          <a:ext cx="182110" cy="140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45C900-BA2A-4042-B116-A8FD3D9146F7}">
      <dsp:nvSpPr>
        <dsp:cNvPr id="0" name=""/>
        <dsp:cNvSpPr/>
      </dsp:nvSpPr>
      <dsp:spPr>
        <a:xfrm>
          <a:off x="0" y="3638814"/>
          <a:ext cx="3203810" cy="80095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Respond to Application.</a:t>
          </a:r>
        </a:p>
        <a:p>
          <a:pPr lvl="0" algn="ctr" defTabSz="889000">
            <a:lnSpc>
              <a:spcPct val="90000"/>
            </a:lnSpc>
            <a:spcBef>
              <a:spcPct val="0"/>
            </a:spcBef>
            <a:spcAft>
              <a:spcPct val="35000"/>
            </a:spcAft>
          </a:pPr>
          <a:r>
            <a:rPr lang="en-GB" sz="2000" kern="1200" dirty="0"/>
            <a:t>Support / Comment / Object</a:t>
          </a:r>
        </a:p>
      </dsp:txBody>
      <dsp:txXfrm>
        <a:off x="23459" y="3662273"/>
        <a:ext cx="3156892" cy="754034"/>
      </dsp:txXfrm>
    </dsp:sp>
    <dsp:sp modelId="{805C65AD-0FE8-4498-8865-D35060C60592}">
      <dsp:nvSpPr>
        <dsp:cNvPr id="0" name=""/>
        <dsp:cNvSpPr/>
      </dsp:nvSpPr>
      <dsp:spPr>
        <a:xfrm>
          <a:off x="3655894" y="436903"/>
          <a:ext cx="3203810" cy="80095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a:t>Mitigations</a:t>
          </a:r>
        </a:p>
      </dsp:txBody>
      <dsp:txXfrm>
        <a:off x="3679353" y="460362"/>
        <a:ext cx="3156892" cy="754034"/>
      </dsp:txXfrm>
    </dsp:sp>
    <dsp:sp modelId="{FDA3ABDE-B782-4B16-996F-06623F798767}">
      <dsp:nvSpPr>
        <dsp:cNvPr id="0" name=""/>
        <dsp:cNvSpPr/>
      </dsp:nvSpPr>
      <dsp:spPr>
        <a:xfrm rot="5121796">
          <a:off x="5233098" y="1303744"/>
          <a:ext cx="136417" cy="140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7CBA8D-9B50-49A8-8FA1-9856983F4497}">
      <dsp:nvSpPr>
        <dsp:cNvPr id="0" name=""/>
        <dsp:cNvSpPr/>
      </dsp:nvSpPr>
      <dsp:spPr>
        <a:xfrm>
          <a:off x="3742910" y="1509799"/>
          <a:ext cx="3203810" cy="800952"/>
        </a:xfrm>
        <a:prstGeom prst="roundRect">
          <a:avLst>
            <a:gd name="adj" fmla="val 10000"/>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Good Points</a:t>
          </a:r>
        </a:p>
      </dsp:txBody>
      <dsp:txXfrm>
        <a:off x="3766369" y="1533258"/>
        <a:ext cx="3156892" cy="754034"/>
      </dsp:txXfrm>
    </dsp:sp>
    <dsp:sp modelId="{71D9F652-0975-47AE-A215-571300F6FAC0}">
      <dsp:nvSpPr>
        <dsp:cNvPr id="0" name=""/>
        <dsp:cNvSpPr/>
      </dsp:nvSpPr>
      <dsp:spPr>
        <a:xfrm rot="5104040">
          <a:off x="5370896" y="2326305"/>
          <a:ext cx="31745" cy="140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3CF06F-2D5A-4FAB-A04F-BE44DCF0E4AC}">
      <dsp:nvSpPr>
        <dsp:cNvPr id="0" name=""/>
        <dsp:cNvSpPr/>
      </dsp:nvSpPr>
      <dsp:spPr>
        <a:xfrm>
          <a:off x="3826818" y="2482026"/>
          <a:ext cx="3203810" cy="800952"/>
        </a:xfrm>
        <a:prstGeom prst="roundRect">
          <a:avLst>
            <a:gd name="adj" fmla="val 10000"/>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Improvements</a:t>
          </a:r>
        </a:p>
      </dsp:txBody>
      <dsp:txXfrm>
        <a:off x="3850277" y="2505485"/>
        <a:ext cx="3156892" cy="7540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593D08AB-0619-4B1A-9843-8F63BA2F3350}" type="datetimeFigureOut">
              <a:rPr lang="en-GB" smtClean="0"/>
              <a:t>29/08/2019</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F800DC69-E86C-44FF-86B3-151F093CFBB9}" type="slidenum">
              <a:rPr lang="en-GB" smtClean="0"/>
              <a:t>‹#›</a:t>
            </a:fld>
            <a:endParaRPr lang="en-GB"/>
          </a:p>
        </p:txBody>
      </p:sp>
    </p:spTree>
    <p:extLst>
      <p:ext uri="{BB962C8B-B14F-4D97-AF65-F5344CB8AC3E}">
        <p14:creationId xmlns:p14="http://schemas.microsoft.com/office/powerpoint/2010/main" val="227139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Council have prepared a presentation on the 2 Springfield Applications, this presentation is based on feedback received and comments people have made to the Highland Council Planning page. Based upon what we hear tonight and taking account of views expressed to members of the Community Council we will then finalise our response to the Planning Applications.</a:t>
            </a:r>
          </a:p>
          <a:p>
            <a:r>
              <a:rPr lang="en-GB" dirty="0"/>
              <a:t>Largest single housing / commercial application to come to our area 94 houses plus office / retail. If you take the relative population of Drum / Inverness it would be the equivalent of over 4,000 houses in the town. It is also viewed not just at road level from the village centre, it is viewed from above as you approach from Inverness or look down from key view points such as </a:t>
            </a:r>
            <a:r>
              <a:rPr lang="en-GB" dirty="0" err="1" smtClean="0"/>
              <a:t>Craigmonie</a:t>
            </a:r>
            <a:r>
              <a:rPr lang="en-GB" dirty="0" smtClean="0"/>
              <a:t>. </a:t>
            </a:r>
            <a:r>
              <a:rPr lang="en-GB" dirty="0"/>
              <a:t>So it worth trying to get it </a:t>
            </a:r>
            <a:r>
              <a:rPr lang="en-GB" dirty="0" smtClean="0"/>
              <a:t>right.</a:t>
            </a:r>
          </a:p>
          <a:p>
            <a:r>
              <a:rPr lang="en-GB" dirty="0" smtClean="0"/>
              <a:t>When </a:t>
            </a:r>
            <a:r>
              <a:rPr lang="en-GB" dirty="0"/>
              <a:t>we last checked the mixed use application had received 1 objection by a member of the public and 1 Consultee Objection – Highland Council Transport Planning, not all Consultees have responded</a:t>
            </a:r>
          </a:p>
          <a:p>
            <a:r>
              <a:rPr lang="en-GB" dirty="0"/>
              <a:t>The housing had received 12 public objections plus consultee objection from Highland Council Transport Planning, SEPA (but would accept a mitigating Condition if permission is given), not all Consultees have responded</a:t>
            </a:r>
          </a:p>
          <a:p>
            <a:r>
              <a:rPr lang="en-GB" dirty="0"/>
              <a:t>Although the initial deadline for comments has passed Highland Council have confirmed they will continue to accept comments from the public and although they be regarded as “non-timeous” any material planning matters will be taken into account.</a:t>
            </a:r>
          </a:p>
          <a:p>
            <a:r>
              <a:rPr lang="en-GB" dirty="0"/>
              <a:t>Finally our Councillors who are here tonight cannot express a view on whether they support or object to the applications, they will keep me right if I say something wrong and will help answer any questions that the CC cannot .</a:t>
            </a:r>
          </a:p>
          <a:p>
            <a:r>
              <a:rPr lang="en-GB" dirty="0"/>
              <a:t>The picture above is the view Springfield have shown of the development as viewed from Druimlon</a:t>
            </a:r>
          </a:p>
        </p:txBody>
      </p:sp>
      <p:sp>
        <p:nvSpPr>
          <p:cNvPr id="4" name="Slide Number Placeholder 3"/>
          <p:cNvSpPr>
            <a:spLocks noGrp="1"/>
          </p:cNvSpPr>
          <p:nvPr>
            <p:ph type="sldNum" sz="quarter" idx="5"/>
          </p:nvPr>
        </p:nvSpPr>
        <p:spPr/>
        <p:txBody>
          <a:bodyPr/>
          <a:lstStyle/>
          <a:p>
            <a:fld id="{F800DC69-E86C-44FF-86B3-151F093CFBB9}" type="slidenum">
              <a:rPr lang="en-GB" smtClean="0"/>
              <a:t>1</a:t>
            </a:fld>
            <a:endParaRPr lang="en-GB"/>
          </a:p>
        </p:txBody>
      </p:sp>
    </p:spTree>
    <p:extLst>
      <p:ext uri="{BB962C8B-B14F-4D97-AF65-F5344CB8AC3E}">
        <p14:creationId xmlns:p14="http://schemas.microsoft.com/office/powerpoint/2010/main" val="2907049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 – ANY COMMENTS / QUESTIONS AT THIS STAGE</a:t>
            </a:r>
          </a:p>
          <a:p>
            <a:endParaRPr lang="en-GB" dirty="0"/>
          </a:p>
          <a:p>
            <a:endParaRPr lang="en-GB" dirty="0"/>
          </a:p>
          <a:p>
            <a:r>
              <a:rPr lang="en-GB" dirty="0"/>
              <a:t>Now to look at each application in more </a:t>
            </a:r>
            <a:r>
              <a:rPr lang="en-GB" dirty="0" smtClean="0"/>
              <a:t>detail.</a:t>
            </a:r>
            <a:endParaRPr lang="en-GB" dirty="0"/>
          </a:p>
        </p:txBody>
      </p:sp>
      <p:sp>
        <p:nvSpPr>
          <p:cNvPr id="4" name="Slide Number Placeholder 3"/>
          <p:cNvSpPr>
            <a:spLocks noGrp="1"/>
          </p:cNvSpPr>
          <p:nvPr>
            <p:ph type="sldNum" sz="quarter" idx="5"/>
          </p:nvPr>
        </p:nvSpPr>
        <p:spPr/>
        <p:txBody>
          <a:bodyPr/>
          <a:lstStyle/>
          <a:p>
            <a:fld id="{F800DC69-E86C-44FF-86B3-151F093CFBB9}" type="slidenum">
              <a:rPr lang="en-GB" smtClean="0"/>
              <a:t>10</a:t>
            </a:fld>
            <a:endParaRPr lang="en-GB"/>
          </a:p>
        </p:txBody>
      </p:sp>
    </p:spTree>
    <p:extLst>
      <p:ext uri="{BB962C8B-B14F-4D97-AF65-F5344CB8AC3E}">
        <p14:creationId xmlns:p14="http://schemas.microsoft.com/office/powerpoint/2010/main" val="182190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 description café, then non-food retail, food retail, non-food retail</a:t>
            </a:r>
          </a:p>
          <a:p>
            <a:r>
              <a:rPr lang="en-GB" dirty="0"/>
              <a:t>Office, nursery, play area for nursery, allotments</a:t>
            </a:r>
          </a:p>
          <a:p>
            <a:r>
              <a:rPr lang="en-GB" dirty="0"/>
              <a:t>Bike storage, bin storage, bin storage, bike storage</a:t>
            </a:r>
          </a:p>
          <a:p>
            <a:r>
              <a:rPr lang="en-GB" dirty="0"/>
              <a:t>Stacking lane</a:t>
            </a:r>
          </a:p>
          <a:p>
            <a:r>
              <a:rPr lang="en-GB" dirty="0"/>
              <a:t>Flood plain squeezing everything to the south</a:t>
            </a:r>
          </a:p>
          <a:p>
            <a:r>
              <a:rPr lang="en-GB" dirty="0"/>
              <a:t>Footpath / cycle way does not go to crossing / Fire Station</a:t>
            </a:r>
          </a:p>
        </p:txBody>
      </p:sp>
      <p:sp>
        <p:nvSpPr>
          <p:cNvPr id="4" name="Slide Number Placeholder 3"/>
          <p:cNvSpPr>
            <a:spLocks noGrp="1"/>
          </p:cNvSpPr>
          <p:nvPr>
            <p:ph type="sldNum" sz="quarter" idx="5"/>
          </p:nvPr>
        </p:nvSpPr>
        <p:spPr/>
        <p:txBody>
          <a:bodyPr/>
          <a:lstStyle/>
          <a:p>
            <a:fld id="{F800DC69-E86C-44FF-86B3-151F093CFBB9}" type="slidenum">
              <a:rPr lang="en-GB" smtClean="0"/>
              <a:t>11</a:t>
            </a:fld>
            <a:endParaRPr lang="en-GB"/>
          </a:p>
        </p:txBody>
      </p:sp>
    </p:spTree>
    <p:extLst>
      <p:ext uri="{BB962C8B-B14F-4D97-AF65-F5344CB8AC3E}">
        <p14:creationId xmlns:p14="http://schemas.microsoft.com/office/powerpoint/2010/main" val="388346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our main concerns is the impact of the site being squeezed to the south and also by the houses, is there space to fit everything in? especially when you don’t know end users</a:t>
            </a:r>
          </a:p>
        </p:txBody>
      </p:sp>
      <p:sp>
        <p:nvSpPr>
          <p:cNvPr id="4" name="Slide Number Placeholder 3"/>
          <p:cNvSpPr>
            <a:spLocks noGrp="1"/>
          </p:cNvSpPr>
          <p:nvPr>
            <p:ph type="sldNum" sz="quarter" idx="5"/>
          </p:nvPr>
        </p:nvSpPr>
        <p:spPr/>
        <p:txBody>
          <a:bodyPr/>
          <a:lstStyle/>
          <a:p>
            <a:fld id="{F800DC69-E86C-44FF-86B3-151F093CFBB9}" type="slidenum">
              <a:rPr lang="en-GB" smtClean="0"/>
              <a:t>12</a:t>
            </a:fld>
            <a:endParaRPr lang="en-GB"/>
          </a:p>
        </p:txBody>
      </p:sp>
    </p:spTree>
    <p:extLst>
      <p:ext uri="{BB962C8B-B14F-4D97-AF65-F5344CB8AC3E}">
        <p14:creationId xmlns:p14="http://schemas.microsoft.com/office/powerpoint/2010/main" val="314866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Traffic and parking – only 61 parking spaces , HC estimate at least 69 needed</a:t>
            </a:r>
          </a:p>
        </p:txBody>
      </p:sp>
      <p:sp>
        <p:nvSpPr>
          <p:cNvPr id="4" name="Slide Number Placeholder 3"/>
          <p:cNvSpPr>
            <a:spLocks noGrp="1"/>
          </p:cNvSpPr>
          <p:nvPr>
            <p:ph type="sldNum" sz="quarter" idx="5"/>
          </p:nvPr>
        </p:nvSpPr>
        <p:spPr/>
        <p:txBody>
          <a:bodyPr/>
          <a:lstStyle/>
          <a:p>
            <a:fld id="{F800DC69-E86C-44FF-86B3-151F093CFBB9}" type="slidenum">
              <a:rPr lang="en-GB" smtClean="0"/>
              <a:t>13</a:t>
            </a:fld>
            <a:endParaRPr lang="en-GB"/>
          </a:p>
        </p:txBody>
      </p:sp>
    </p:spTree>
    <p:extLst>
      <p:ext uri="{BB962C8B-B14F-4D97-AF65-F5344CB8AC3E}">
        <p14:creationId xmlns:p14="http://schemas.microsoft.com/office/powerpoint/2010/main" val="131635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although in a number of ways we welcome the mixed use element of the development, when closely examined we feel we need to object at this stage  - read slide</a:t>
            </a:r>
          </a:p>
          <a:p>
            <a:endParaRPr lang="en-GB" dirty="0"/>
          </a:p>
          <a:p>
            <a:r>
              <a:rPr lang="en-GB" dirty="0"/>
              <a:t>In addition we have further comments</a:t>
            </a:r>
          </a:p>
        </p:txBody>
      </p:sp>
      <p:sp>
        <p:nvSpPr>
          <p:cNvPr id="4" name="Slide Number Placeholder 3"/>
          <p:cNvSpPr>
            <a:spLocks noGrp="1"/>
          </p:cNvSpPr>
          <p:nvPr>
            <p:ph type="sldNum" sz="quarter" idx="5"/>
          </p:nvPr>
        </p:nvSpPr>
        <p:spPr/>
        <p:txBody>
          <a:bodyPr/>
          <a:lstStyle/>
          <a:p>
            <a:fld id="{F800DC69-E86C-44FF-86B3-151F093CFBB9}" type="slidenum">
              <a:rPr lang="en-GB" smtClean="0"/>
              <a:t>14</a:t>
            </a:fld>
            <a:endParaRPr lang="en-GB"/>
          </a:p>
        </p:txBody>
      </p:sp>
    </p:spTree>
    <p:extLst>
      <p:ext uri="{BB962C8B-B14F-4D97-AF65-F5344CB8AC3E}">
        <p14:creationId xmlns:p14="http://schemas.microsoft.com/office/powerpoint/2010/main" val="236634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a:t>
            </a:r>
            <a:r>
              <a:rPr lang="en-GB" dirty="0"/>
              <a:t>AND COMMENTS</a:t>
            </a:r>
          </a:p>
          <a:p>
            <a:endParaRPr lang="en-GB" dirty="0"/>
          </a:p>
          <a:p>
            <a:r>
              <a:rPr lang="en-GB" dirty="0"/>
              <a:t>Onto the housing section</a:t>
            </a:r>
          </a:p>
        </p:txBody>
      </p:sp>
      <p:sp>
        <p:nvSpPr>
          <p:cNvPr id="4" name="Slide Number Placeholder 3"/>
          <p:cNvSpPr>
            <a:spLocks noGrp="1"/>
          </p:cNvSpPr>
          <p:nvPr>
            <p:ph type="sldNum" sz="quarter" idx="5"/>
          </p:nvPr>
        </p:nvSpPr>
        <p:spPr/>
        <p:txBody>
          <a:bodyPr/>
          <a:lstStyle/>
          <a:p>
            <a:fld id="{F800DC69-E86C-44FF-86B3-151F093CFBB9}" type="slidenum">
              <a:rPr lang="en-GB" smtClean="0"/>
              <a:t>15</a:t>
            </a:fld>
            <a:endParaRPr lang="en-GB"/>
          </a:p>
        </p:txBody>
      </p:sp>
    </p:spTree>
    <p:extLst>
      <p:ext uri="{BB962C8B-B14F-4D97-AF65-F5344CB8AC3E}">
        <p14:creationId xmlns:p14="http://schemas.microsoft.com/office/powerpoint/2010/main" val="929299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94 houses, nearly all 2 storey, no tree buffer against Kilmore Rd houses, access onto A82, cycle loop around school</a:t>
            </a:r>
          </a:p>
        </p:txBody>
      </p:sp>
      <p:sp>
        <p:nvSpPr>
          <p:cNvPr id="4" name="Slide Number Placeholder 3"/>
          <p:cNvSpPr>
            <a:spLocks noGrp="1"/>
          </p:cNvSpPr>
          <p:nvPr>
            <p:ph type="sldNum" sz="quarter" idx="5"/>
          </p:nvPr>
        </p:nvSpPr>
        <p:spPr/>
        <p:txBody>
          <a:bodyPr/>
          <a:lstStyle/>
          <a:p>
            <a:fld id="{F800DC69-E86C-44FF-86B3-151F093CFBB9}" type="slidenum">
              <a:rPr lang="en-GB" smtClean="0"/>
              <a:t>16</a:t>
            </a:fld>
            <a:endParaRPr lang="en-GB"/>
          </a:p>
        </p:txBody>
      </p:sp>
    </p:spTree>
    <p:extLst>
      <p:ext uri="{BB962C8B-B14F-4D97-AF65-F5344CB8AC3E}">
        <p14:creationId xmlns:p14="http://schemas.microsoft.com/office/powerpoint/2010/main" val="159537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00DC69-E86C-44FF-86B3-151F093CFBB9}" type="slidenum">
              <a:rPr lang="en-GB" smtClean="0"/>
              <a:t>17</a:t>
            </a:fld>
            <a:endParaRPr lang="en-GB"/>
          </a:p>
        </p:txBody>
      </p:sp>
    </p:spTree>
    <p:extLst>
      <p:ext uri="{BB962C8B-B14F-4D97-AF65-F5344CB8AC3E}">
        <p14:creationId xmlns:p14="http://schemas.microsoft.com/office/powerpoint/2010/main" val="2367893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preference was for 1 application covering the whole development, I explained in the introduction why that didn’t happen, we are just raising our concern that nothing drops between the cracks.</a:t>
            </a:r>
          </a:p>
        </p:txBody>
      </p:sp>
      <p:sp>
        <p:nvSpPr>
          <p:cNvPr id="4" name="Slide Number Placeholder 3"/>
          <p:cNvSpPr>
            <a:spLocks noGrp="1"/>
          </p:cNvSpPr>
          <p:nvPr>
            <p:ph type="sldNum" sz="quarter" idx="5"/>
          </p:nvPr>
        </p:nvSpPr>
        <p:spPr/>
        <p:txBody>
          <a:bodyPr/>
          <a:lstStyle/>
          <a:p>
            <a:fld id="{F800DC69-E86C-44FF-86B3-151F093CFBB9}" type="slidenum">
              <a:rPr lang="en-GB" smtClean="0"/>
              <a:t>18</a:t>
            </a:fld>
            <a:endParaRPr lang="en-GB"/>
          </a:p>
        </p:txBody>
      </p:sp>
    </p:spTree>
    <p:extLst>
      <p:ext uri="{BB962C8B-B14F-4D97-AF65-F5344CB8AC3E}">
        <p14:creationId xmlns:p14="http://schemas.microsoft.com/office/powerpoint/2010/main" val="211136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 Comments on infrastructure</a:t>
            </a:r>
          </a:p>
        </p:txBody>
      </p:sp>
      <p:sp>
        <p:nvSpPr>
          <p:cNvPr id="4" name="Slide Number Placeholder 3"/>
          <p:cNvSpPr>
            <a:spLocks noGrp="1"/>
          </p:cNvSpPr>
          <p:nvPr>
            <p:ph type="sldNum" sz="quarter" idx="5"/>
          </p:nvPr>
        </p:nvSpPr>
        <p:spPr/>
        <p:txBody>
          <a:bodyPr/>
          <a:lstStyle/>
          <a:p>
            <a:fld id="{F800DC69-E86C-44FF-86B3-151F093CFBB9}" type="slidenum">
              <a:rPr lang="en-GB" smtClean="0"/>
              <a:t>19</a:t>
            </a:fld>
            <a:endParaRPr lang="en-GB"/>
          </a:p>
        </p:txBody>
      </p:sp>
    </p:spTree>
    <p:extLst>
      <p:ext uri="{BB962C8B-B14F-4D97-AF65-F5344CB8AC3E}">
        <p14:creationId xmlns:p14="http://schemas.microsoft.com/office/powerpoint/2010/main" val="101006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Initial </a:t>
            </a:r>
            <a:r>
              <a:rPr lang="en-GB" dirty="0"/>
              <a:t>application for 94 houses was rejected primarily due to access from Kilmore Rd and as Springfield did not have sufficient control over the mixed use development.</a:t>
            </a:r>
          </a:p>
          <a:p>
            <a:endParaRPr lang="en-GB" dirty="0"/>
          </a:p>
          <a:p>
            <a:r>
              <a:rPr lang="en-GB" dirty="0"/>
              <a:t>Springfield have now applied again for 94 houses , but all vehicle access from A82 and they have applied for the mixed use site also.</a:t>
            </a:r>
          </a:p>
          <a:p>
            <a:endParaRPr lang="en-GB" dirty="0"/>
          </a:p>
          <a:p>
            <a:r>
              <a:rPr lang="en-GB" dirty="0"/>
              <a:t>We know some people were unaware of the second drop in session Springfield held on the housing application. Under current planning law they could have resubmitted the housing application without the 2</a:t>
            </a:r>
            <a:r>
              <a:rPr lang="en-GB" baseline="30000" dirty="0"/>
              <a:t>nd</a:t>
            </a:r>
            <a:r>
              <a:rPr lang="en-GB" dirty="0"/>
              <a:t> meeting, but if they wanted to issue a new single application it would have restarted the process and delayed them 3 months. </a:t>
            </a:r>
            <a:r>
              <a:rPr lang="en-GB" dirty="0" smtClean="0"/>
              <a:t> Planning </a:t>
            </a:r>
            <a:r>
              <a:rPr lang="en-GB" dirty="0"/>
              <a:t>law is changing to address this </a:t>
            </a:r>
            <a:r>
              <a:rPr lang="en-GB" dirty="0" smtClean="0"/>
              <a:t>anomaly.</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talking tonight if I refer to the Local Plan it is the Inner Moray Firth Development Plan 2015 I am referring </a:t>
            </a:r>
            <a:r>
              <a:rPr lang="en-GB" dirty="0" smtClean="0"/>
              <a:t>to.</a:t>
            </a:r>
            <a:endParaRPr lang="en-GB" dirty="0"/>
          </a:p>
          <a:p>
            <a:endParaRPr lang="en-GB" dirty="0"/>
          </a:p>
        </p:txBody>
      </p:sp>
      <p:sp>
        <p:nvSpPr>
          <p:cNvPr id="4" name="Slide Number Placeholder 3"/>
          <p:cNvSpPr>
            <a:spLocks noGrp="1"/>
          </p:cNvSpPr>
          <p:nvPr>
            <p:ph type="sldNum" sz="quarter" idx="5"/>
          </p:nvPr>
        </p:nvSpPr>
        <p:spPr/>
        <p:txBody>
          <a:bodyPr/>
          <a:lstStyle/>
          <a:p>
            <a:fld id="{F800DC69-E86C-44FF-86B3-151F093CFBB9}" type="slidenum">
              <a:rPr lang="en-GB" smtClean="0"/>
              <a:t>2</a:t>
            </a:fld>
            <a:endParaRPr lang="en-GB"/>
          </a:p>
        </p:txBody>
      </p:sp>
    </p:spTree>
    <p:extLst>
      <p:ext uri="{BB962C8B-B14F-4D97-AF65-F5344CB8AC3E}">
        <p14:creationId xmlns:p14="http://schemas.microsoft.com/office/powerpoint/2010/main" val="264378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t>
            </a:r>
            <a:r>
              <a:rPr lang="en-GB" dirty="0" smtClean="0"/>
              <a:t>slide </a:t>
            </a:r>
            <a:r>
              <a:rPr lang="en-GB" dirty="0"/>
              <a:t>is about the affordable housing element, read slide in summary, mention Margaret having drop in sessions</a:t>
            </a:r>
          </a:p>
        </p:txBody>
      </p:sp>
      <p:sp>
        <p:nvSpPr>
          <p:cNvPr id="4" name="Slide Number Placeholder 3"/>
          <p:cNvSpPr>
            <a:spLocks noGrp="1"/>
          </p:cNvSpPr>
          <p:nvPr>
            <p:ph type="sldNum" sz="quarter" idx="5"/>
          </p:nvPr>
        </p:nvSpPr>
        <p:spPr/>
        <p:txBody>
          <a:bodyPr/>
          <a:lstStyle/>
          <a:p>
            <a:fld id="{F800DC69-E86C-44FF-86B3-151F093CFBB9}" type="slidenum">
              <a:rPr lang="en-GB" smtClean="0"/>
              <a:t>20</a:t>
            </a:fld>
            <a:endParaRPr lang="en-GB"/>
          </a:p>
        </p:txBody>
      </p:sp>
    </p:spTree>
    <p:extLst>
      <p:ext uri="{BB962C8B-B14F-4D97-AF65-F5344CB8AC3E}">
        <p14:creationId xmlns:p14="http://schemas.microsoft.com/office/powerpoint/2010/main" val="2033262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questions ? </a:t>
            </a:r>
          </a:p>
        </p:txBody>
      </p:sp>
      <p:sp>
        <p:nvSpPr>
          <p:cNvPr id="4" name="Slide Number Placeholder 3"/>
          <p:cNvSpPr>
            <a:spLocks noGrp="1"/>
          </p:cNvSpPr>
          <p:nvPr>
            <p:ph type="sldNum" sz="quarter" idx="5"/>
          </p:nvPr>
        </p:nvSpPr>
        <p:spPr/>
        <p:txBody>
          <a:bodyPr/>
          <a:lstStyle/>
          <a:p>
            <a:fld id="{F800DC69-E86C-44FF-86B3-151F093CFBB9}" type="slidenum">
              <a:rPr lang="en-GB" smtClean="0"/>
              <a:t>21</a:t>
            </a:fld>
            <a:endParaRPr lang="en-GB"/>
          </a:p>
        </p:txBody>
      </p:sp>
    </p:spTree>
    <p:extLst>
      <p:ext uri="{BB962C8B-B14F-4D97-AF65-F5344CB8AC3E}">
        <p14:creationId xmlns:p14="http://schemas.microsoft.com/office/powerpoint/2010/main" val="1406039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00DC69-E86C-44FF-86B3-151F093CFBB9}" type="slidenum">
              <a:rPr lang="en-GB" smtClean="0"/>
              <a:t>22</a:t>
            </a:fld>
            <a:endParaRPr lang="en-GB"/>
          </a:p>
        </p:txBody>
      </p:sp>
    </p:spTree>
    <p:extLst>
      <p:ext uri="{BB962C8B-B14F-4D97-AF65-F5344CB8AC3E}">
        <p14:creationId xmlns:p14="http://schemas.microsoft.com/office/powerpoint/2010/main" val="1469254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 comments on last 2 slides</a:t>
            </a:r>
          </a:p>
        </p:txBody>
      </p:sp>
      <p:sp>
        <p:nvSpPr>
          <p:cNvPr id="4" name="Slide Number Placeholder 3"/>
          <p:cNvSpPr>
            <a:spLocks noGrp="1"/>
          </p:cNvSpPr>
          <p:nvPr>
            <p:ph type="sldNum" sz="quarter" idx="5"/>
          </p:nvPr>
        </p:nvSpPr>
        <p:spPr/>
        <p:txBody>
          <a:bodyPr/>
          <a:lstStyle/>
          <a:p>
            <a:fld id="{F800DC69-E86C-44FF-86B3-151F093CFBB9}" type="slidenum">
              <a:rPr lang="en-GB" smtClean="0"/>
              <a:t>23</a:t>
            </a:fld>
            <a:endParaRPr lang="en-GB"/>
          </a:p>
        </p:txBody>
      </p:sp>
    </p:spTree>
    <p:extLst>
      <p:ext uri="{BB962C8B-B14F-4D97-AF65-F5344CB8AC3E}">
        <p14:creationId xmlns:p14="http://schemas.microsoft.com/office/powerpoint/2010/main" val="3333903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 drawing added by Springfield on 10</a:t>
            </a:r>
            <a:r>
              <a:rPr lang="en-GB" baseline="30000" dirty="0"/>
              <a:t>th</a:t>
            </a:r>
            <a:r>
              <a:rPr lang="en-GB" dirty="0"/>
              <a:t> August Grass verges to houses</a:t>
            </a:r>
          </a:p>
        </p:txBody>
      </p:sp>
      <p:sp>
        <p:nvSpPr>
          <p:cNvPr id="4" name="Slide Number Placeholder 3"/>
          <p:cNvSpPr>
            <a:spLocks noGrp="1"/>
          </p:cNvSpPr>
          <p:nvPr>
            <p:ph type="sldNum" sz="quarter" idx="5"/>
          </p:nvPr>
        </p:nvSpPr>
        <p:spPr/>
        <p:txBody>
          <a:bodyPr/>
          <a:lstStyle/>
          <a:p>
            <a:fld id="{F800DC69-E86C-44FF-86B3-151F093CFBB9}" type="slidenum">
              <a:rPr lang="en-GB" smtClean="0"/>
              <a:t>24</a:t>
            </a:fld>
            <a:endParaRPr lang="en-GB"/>
          </a:p>
        </p:txBody>
      </p:sp>
    </p:spTree>
    <p:extLst>
      <p:ext uri="{BB962C8B-B14F-4D97-AF65-F5344CB8AC3E}">
        <p14:creationId xmlns:p14="http://schemas.microsoft.com/office/powerpoint/2010/main" val="1759215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a:t>
            </a:r>
            <a:r>
              <a:rPr lang="en-GB" dirty="0" smtClean="0"/>
              <a:t>comments</a:t>
            </a:r>
            <a:endParaRPr lang="en-GB" dirty="0"/>
          </a:p>
        </p:txBody>
      </p:sp>
      <p:sp>
        <p:nvSpPr>
          <p:cNvPr id="4" name="Slide Number Placeholder 3"/>
          <p:cNvSpPr>
            <a:spLocks noGrp="1"/>
          </p:cNvSpPr>
          <p:nvPr>
            <p:ph type="sldNum" sz="quarter" idx="5"/>
          </p:nvPr>
        </p:nvSpPr>
        <p:spPr/>
        <p:txBody>
          <a:bodyPr/>
          <a:lstStyle/>
          <a:p>
            <a:fld id="{F800DC69-E86C-44FF-86B3-151F093CFBB9}" type="slidenum">
              <a:rPr lang="en-GB" smtClean="0"/>
              <a:t>25</a:t>
            </a:fld>
            <a:endParaRPr lang="en-GB"/>
          </a:p>
        </p:txBody>
      </p:sp>
    </p:spTree>
    <p:extLst>
      <p:ext uri="{BB962C8B-B14F-4D97-AF65-F5344CB8AC3E}">
        <p14:creationId xmlns:p14="http://schemas.microsoft.com/office/powerpoint/2010/main" val="3698878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Conclusion</a:t>
            </a:r>
            <a:endParaRPr lang="en-GB" dirty="0"/>
          </a:p>
        </p:txBody>
      </p:sp>
      <p:sp>
        <p:nvSpPr>
          <p:cNvPr id="4" name="Slide Number Placeholder 3"/>
          <p:cNvSpPr>
            <a:spLocks noGrp="1"/>
          </p:cNvSpPr>
          <p:nvPr>
            <p:ph type="sldNum" sz="quarter" idx="5"/>
          </p:nvPr>
        </p:nvSpPr>
        <p:spPr/>
        <p:txBody>
          <a:bodyPr/>
          <a:lstStyle/>
          <a:p>
            <a:fld id="{F800DC69-E86C-44FF-86B3-151F093CFBB9}" type="slidenum">
              <a:rPr lang="en-GB" smtClean="0"/>
              <a:t>26</a:t>
            </a:fld>
            <a:endParaRPr lang="en-GB"/>
          </a:p>
        </p:txBody>
      </p:sp>
    </p:spTree>
    <p:extLst>
      <p:ext uri="{BB962C8B-B14F-4D97-AF65-F5344CB8AC3E}">
        <p14:creationId xmlns:p14="http://schemas.microsoft.com/office/powerpoint/2010/main" val="765951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00DC69-E86C-44FF-86B3-151F093CFBB9}" type="slidenum">
              <a:rPr lang="en-GB" smtClean="0"/>
              <a:t>27</a:t>
            </a:fld>
            <a:endParaRPr lang="en-GB"/>
          </a:p>
        </p:txBody>
      </p:sp>
    </p:spTree>
    <p:extLst>
      <p:ext uri="{BB962C8B-B14F-4D97-AF65-F5344CB8AC3E}">
        <p14:creationId xmlns:p14="http://schemas.microsoft.com/office/powerpoint/2010/main" val="426557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Community Council receive a significant  planning application this is a summary of the process we go through (Application Column), we are aware that the person who finally decides on the application may not know Drum well (see Process) so its important to highlight what are key issues for us (Mitigations Column).</a:t>
            </a:r>
          </a:p>
          <a:p>
            <a:endParaRPr lang="en-GB" dirty="0"/>
          </a:p>
          <a:p>
            <a:r>
              <a:rPr lang="en-GB" dirty="0"/>
              <a:t>So tonight we will start by looking at the question – Does it comply with the Local Plan, then we will look at more detailed aspects of each application, I will take comments at key stages as we go along and there will be time for comments / questions at the end.</a:t>
            </a:r>
          </a:p>
        </p:txBody>
      </p:sp>
      <p:sp>
        <p:nvSpPr>
          <p:cNvPr id="4" name="Slide Number Placeholder 3"/>
          <p:cNvSpPr>
            <a:spLocks noGrp="1"/>
          </p:cNvSpPr>
          <p:nvPr>
            <p:ph type="sldNum" sz="quarter" idx="5"/>
          </p:nvPr>
        </p:nvSpPr>
        <p:spPr/>
        <p:txBody>
          <a:bodyPr/>
          <a:lstStyle/>
          <a:p>
            <a:fld id="{F800DC69-E86C-44FF-86B3-151F093CFBB9}" type="slidenum">
              <a:rPr lang="en-GB" smtClean="0"/>
              <a:t>3</a:t>
            </a:fld>
            <a:endParaRPr lang="en-GB"/>
          </a:p>
        </p:txBody>
      </p:sp>
    </p:spTree>
    <p:extLst>
      <p:ext uri="{BB962C8B-B14F-4D97-AF65-F5344CB8AC3E}">
        <p14:creationId xmlns:p14="http://schemas.microsoft.com/office/powerpoint/2010/main" val="225491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the consultation period for the 2015 Plan the community knew that Loch Ness Homes had submitted a plan for 75 houses plus new shop etc. and that was being considered by the Scottish Government Reporter, at the same time we had the above plan for Drum Farm (Describe 55 houses, green corridors, access issue), this was broadly supported by the community as being a sympathetic use of the land and the CC supported it being included in the Local Plan.</a:t>
            </a:r>
          </a:p>
          <a:p>
            <a:endParaRPr lang="en-GB" dirty="0"/>
          </a:p>
          <a:p>
            <a:r>
              <a:rPr lang="en-GB" dirty="0"/>
              <a:t>So what does the Local Plan say about Drum and about Drum Farm in particular</a:t>
            </a:r>
          </a:p>
        </p:txBody>
      </p:sp>
      <p:sp>
        <p:nvSpPr>
          <p:cNvPr id="4" name="Slide Number Placeholder 3"/>
          <p:cNvSpPr>
            <a:spLocks noGrp="1"/>
          </p:cNvSpPr>
          <p:nvPr>
            <p:ph type="sldNum" sz="quarter" idx="5"/>
          </p:nvPr>
        </p:nvSpPr>
        <p:spPr/>
        <p:txBody>
          <a:bodyPr/>
          <a:lstStyle/>
          <a:p>
            <a:fld id="{F800DC69-E86C-44FF-86B3-151F093CFBB9}" type="slidenum">
              <a:rPr lang="en-GB" smtClean="0"/>
              <a:t>4</a:t>
            </a:fld>
            <a:endParaRPr lang="en-GB"/>
          </a:p>
        </p:txBody>
      </p:sp>
    </p:spTree>
    <p:extLst>
      <p:ext uri="{BB962C8B-B14F-4D97-AF65-F5344CB8AC3E}">
        <p14:creationId xmlns:p14="http://schemas.microsoft.com/office/powerpoint/2010/main" val="144738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00DC69-E86C-44FF-86B3-151F093CFBB9}" type="slidenum">
              <a:rPr lang="en-GB" smtClean="0"/>
              <a:t>5</a:t>
            </a:fld>
            <a:endParaRPr lang="en-GB"/>
          </a:p>
        </p:txBody>
      </p:sp>
    </p:spTree>
    <p:extLst>
      <p:ext uri="{BB962C8B-B14F-4D97-AF65-F5344CB8AC3E}">
        <p14:creationId xmlns:p14="http://schemas.microsoft.com/office/powerpoint/2010/main" val="121996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a:t>
            </a:r>
            <a:r>
              <a:rPr lang="en-GB" dirty="0"/>
              <a:t>of the important requirements in the Local Plan and where Springfield seem to be having a major departure is number of houses, so lets look at that in more detail</a:t>
            </a:r>
          </a:p>
        </p:txBody>
      </p:sp>
      <p:sp>
        <p:nvSpPr>
          <p:cNvPr id="4" name="Slide Number Placeholder 3"/>
          <p:cNvSpPr>
            <a:spLocks noGrp="1"/>
          </p:cNvSpPr>
          <p:nvPr>
            <p:ph type="sldNum" sz="quarter" idx="5"/>
          </p:nvPr>
        </p:nvSpPr>
        <p:spPr/>
        <p:txBody>
          <a:bodyPr/>
          <a:lstStyle/>
          <a:p>
            <a:fld id="{F800DC69-E86C-44FF-86B3-151F093CFBB9}" type="slidenum">
              <a:rPr lang="en-GB" smtClean="0"/>
              <a:t>6</a:t>
            </a:fld>
            <a:endParaRPr lang="en-GB"/>
          </a:p>
        </p:txBody>
      </p:sp>
    </p:spTree>
    <p:extLst>
      <p:ext uri="{BB962C8B-B14F-4D97-AF65-F5344CB8AC3E}">
        <p14:creationId xmlns:p14="http://schemas.microsoft.com/office/powerpoint/2010/main" val="421963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Explanation</a:t>
            </a:r>
            <a:r>
              <a:rPr lang="en-GB" baseline="0" dirty="0" smtClean="0"/>
              <a:t> of where each area is.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Arial" panose="020B0604020202020204" pitchFamily="34" charset="0"/>
              </a:rPr>
              <a:t>In calculating the Drum quota of 147 the requirement was that the Local Plan takes a 10 – 20 year view on development needs for the wider Inverness area, they then allocate that to the town and surrounding villages, in our case that came to 117 houses, they then add a 25% factor to give an element of elective choice – hence the allocation of 147 houses to Drum to cover up to a period of at least 2025 and maybe as far as 2035. </a:t>
            </a:r>
          </a:p>
          <a:p>
            <a:endParaRPr lang="en-GB" dirty="0"/>
          </a:p>
          <a:p>
            <a:r>
              <a:rPr lang="en-GB" dirty="0"/>
              <a:t>What does the plan say about the number of houses allocated to each site – it is Clause 2.12 that Springfield use to justify the increase from 55 houses to 94 houses and still “compliant with Local Plan”</a:t>
            </a:r>
          </a:p>
        </p:txBody>
      </p:sp>
      <p:sp>
        <p:nvSpPr>
          <p:cNvPr id="4" name="Slide Number Placeholder 3"/>
          <p:cNvSpPr>
            <a:spLocks noGrp="1"/>
          </p:cNvSpPr>
          <p:nvPr>
            <p:ph type="sldNum" sz="quarter" idx="5"/>
          </p:nvPr>
        </p:nvSpPr>
        <p:spPr/>
        <p:txBody>
          <a:bodyPr/>
          <a:lstStyle/>
          <a:p>
            <a:fld id="{F800DC69-E86C-44FF-86B3-151F093CFBB9}" type="slidenum">
              <a:rPr lang="en-GB" smtClean="0"/>
              <a:t>7</a:t>
            </a:fld>
            <a:endParaRPr lang="en-GB"/>
          </a:p>
        </p:txBody>
      </p:sp>
    </p:spTree>
    <p:extLst>
      <p:ext uri="{BB962C8B-B14F-4D97-AF65-F5344CB8AC3E}">
        <p14:creationId xmlns:p14="http://schemas.microsoft.com/office/powerpoint/2010/main" val="44895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2.12 &amp; 2.13, if HC took account then they couldn’t possibly by out by nearly 100%, a 5% to 10% variation may be understandable in special circumstances </a:t>
            </a:r>
          </a:p>
        </p:txBody>
      </p:sp>
      <p:sp>
        <p:nvSpPr>
          <p:cNvPr id="4" name="Slide Number Placeholder 3"/>
          <p:cNvSpPr>
            <a:spLocks noGrp="1"/>
          </p:cNvSpPr>
          <p:nvPr>
            <p:ph type="sldNum" sz="quarter" idx="5"/>
          </p:nvPr>
        </p:nvSpPr>
        <p:spPr/>
        <p:txBody>
          <a:bodyPr/>
          <a:lstStyle/>
          <a:p>
            <a:fld id="{F800DC69-E86C-44FF-86B3-151F093CFBB9}" type="slidenum">
              <a:rPr lang="en-GB" smtClean="0"/>
              <a:t>8</a:t>
            </a:fld>
            <a:endParaRPr lang="en-GB"/>
          </a:p>
        </p:txBody>
      </p:sp>
    </p:spTree>
    <p:extLst>
      <p:ext uri="{BB962C8B-B14F-4D97-AF65-F5344CB8AC3E}">
        <p14:creationId xmlns:p14="http://schemas.microsoft.com/office/powerpoint/2010/main" val="282356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summarise on the number of houses issue – and to answer the question of whether the local plan supports 94 houses, looking both at Drum Farm and even taking account of the wider Drum </a:t>
            </a:r>
            <a:r>
              <a:rPr lang="en-GB" dirty="0" smtClean="0"/>
              <a:t>Developments</a:t>
            </a:r>
            <a:endParaRPr lang="en-GB" dirty="0"/>
          </a:p>
        </p:txBody>
      </p:sp>
      <p:sp>
        <p:nvSpPr>
          <p:cNvPr id="4" name="Slide Number Placeholder 3"/>
          <p:cNvSpPr>
            <a:spLocks noGrp="1"/>
          </p:cNvSpPr>
          <p:nvPr>
            <p:ph type="sldNum" sz="quarter" idx="5"/>
          </p:nvPr>
        </p:nvSpPr>
        <p:spPr/>
        <p:txBody>
          <a:bodyPr/>
          <a:lstStyle/>
          <a:p>
            <a:fld id="{F800DC69-E86C-44FF-86B3-151F093CFBB9}" type="slidenum">
              <a:rPr lang="en-GB" smtClean="0"/>
              <a:t>9</a:t>
            </a:fld>
            <a:endParaRPr lang="en-GB"/>
          </a:p>
        </p:txBody>
      </p:sp>
    </p:spTree>
    <p:extLst>
      <p:ext uri="{BB962C8B-B14F-4D97-AF65-F5344CB8AC3E}">
        <p14:creationId xmlns:p14="http://schemas.microsoft.com/office/powerpoint/2010/main" val="177214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D723-8F7E-4E42-B698-7AD33965B8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D765E9-7F35-4671-8647-D873787990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04F5C5-6E8D-4D13-8759-E620FEB7E14C}"/>
              </a:ext>
            </a:extLst>
          </p:cNvPr>
          <p:cNvSpPr>
            <a:spLocks noGrp="1"/>
          </p:cNvSpPr>
          <p:nvPr>
            <p:ph type="dt" sz="half" idx="10"/>
          </p:nvPr>
        </p:nvSpPr>
        <p:spPr/>
        <p:txBody>
          <a:bodyPr/>
          <a:lstStyle/>
          <a:p>
            <a:fld id="{B804B6EB-A337-45F0-B0C6-D7E482A84734}" type="datetime1">
              <a:rPr lang="en-GB" smtClean="0"/>
              <a:t>29/08/2019</a:t>
            </a:fld>
            <a:endParaRPr lang="en-GB"/>
          </a:p>
        </p:txBody>
      </p:sp>
      <p:sp>
        <p:nvSpPr>
          <p:cNvPr id="5" name="Footer Placeholder 4">
            <a:extLst>
              <a:ext uri="{FF2B5EF4-FFF2-40B4-BE49-F238E27FC236}">
                <a16:creationId xmlns:a16="http://schemas.microsoft.com/office/drawing/2014/main" id="{E3C1C5C7-26F5-4F61-A9F6-39234C918AFA}"/>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6" name="Slide Number Placeholder 5">
            <a:extLst>
              <a:ext uri="{FF2B5EF4-FFF2-40B4-BE49-F238E27FC236}">
                <a16:creationId xmlns:a16="http://schemas.microsoft.com/office/drawing/2014/main" id="{093D6922-11A2-45E4-AC3F-48191413A103}"/>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218407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18C3-4F78-4679-B681-99CFE57B73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3242A5-A934-404C-B76E-FFA37F780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7A669-C0AB-4B7C-A269-8EF388AFEAE4}"/>
              </a:ext>
            </a:extLst>
          </p:cNvPr>
          <p:cNvSpPr>
            <a:spLocks noGrp="1"/>
          </p:cNvSpPr>
          <p:nvPr>
            <p:ph type="dt" sz="half" idx="10"/>
          </p:nvPr>
        </p:nvSpPr>
        <p:spPr/>
        <p:txBody>
          <a:bodyPr/>
          <a:lstStyle/>
          <a:p>
            <a:fld id="{D90F2DCC-CF75-453B-A948-2E05191D911C}" type="datetime1">
              <a:rPr lang="en-GB" smtClean="0"/>
              <a:t>29/08/2019</a:t>
            </a:fld>
            <a:endParaRPr lang="en-GB"/>
          </a:p>
        </p:txBody>
      </p:sp>
      <p:sp>
        <p:nvSpPr>
          <p:cNvPr id="5" name="Footer Placeholder 4">
            <a:extLst>
              <a:ext uri="{FF2B5EF4-FFF2-40B4-BE49-F238E27FC236}">
                <a16:creationId xmlns:a16="http://schemas.microsoft.com/office/drawing/2014/main" id="{9461C306-4646-4E49-920E-C45DE3136E3D}"/>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6" name="Slide Number Placeholder 5">
            <a:extLst>
              <a:ext uri="{FF2B5EF4-FFF2-40B4-BE49-F238E27FC236}">
                <a16:creationId xmlns:a16="http://schemas.microsoft.com/office/drawing/2014/main" id="{43EE5232-A62E-4848-BF5B-4C37EC24ACF0}"/>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239587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47D35-57E9-4C84-AC2F-5EFCDF6641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939059-2D45-4ED0-8092-768C52D228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633091-6968-41F1-B9EE-F15788768F89}"/>
              </a:ext>
            </a:extLst>
          </p:cNvPr>
          <p:cNvSpPr>
            <a:spLocks noGrp="1"/>
          </p:cNvSpPr>
          <p:nvPr>
            <p:ph type="dt" sz="half" idx="10"/>
          </p:nvPr>
        </p:nvSpPr>
        <p:spPr/>
        <p:txBody>
          <a:bodyPr/>
          <a:lstStyle/>
          <a:p>
            <a:fld id="{36F198AD-3FCB-455B-B948-A92E91B810BE}" type="datetime1">
              <a:rPr lang="en-GB" smtClean="0"/>
              <a:t>29/08/2019</a:t>
            </a:fld>
            <a:endParaRPr lang="en-GB"/>
          </a:p>
        </p:txBody>
      </p:sp>
      <p:sp>
        <p:nvSpPr>
          <p:cNvPr id="5" name="Footer Placeholder 4">
            <a:extLst>
              <a:ext uri="{FF2B5EF4-FFF2-40B4-BE49-F238E27FC236}">
                <a16:creationId xmlns:a16="http://schemas.microsoft.com/office/drawing/2014/main" id="{D6AC50D2-9DA8-4E1C-B151-7E0EDDD4D48F}"/>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6" name="Slide Number Placeholder 5">
            <a:extLst>
              <a:ext uri="{FF2B5EF4-FFF2-40B4-BE49-F238E27FC236}">
                <a16:creationId xmlns:a16="http://schemas.microsoft.com/office/drawing/2014/main" id="{14E3CB4B-6D0F-4571-A3D3-EFB10E1A8F5D}"/>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61362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B2F8-1B4D-4F37-A7FD-87203A675A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1C208F-E409-46A3-9350-C59B6E42B5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2F7CD0-9086-4A04-A0B9-23E68A129DAA}"/>
              </a:ext>
            </a:extLst>
          </p:cNvPr>
          <p:cNvSpPr>
            <a:spLocks noGrp="1"/>
          </p:cNvSpPr>
          <p:nvPr>
            <p:ph type="dt" sz="half" idx="10"/>
          </p:nvPr>
        </p:nvSpPr>
        <p:spPr/>
        <p:txBody>
          <a:bodyPr/>
          <a:lstStyle/>
          <a:p>
            <a:fld id="{35CAAA09-C871-400C-A092-CE84DC6277DE}" type="datetime1">
              <a:rPr lang="en-GB" smtClean="0"/>
              <a:t>29/08/2019</a:t>
            </a:fld>
            <a:endParaRPr lang="en-GB"/>
          </a:p>
        </p:txBody>
      </p:sp>
      <p:sp>
        <p:nvSpPr>
          <p:cNvPr id="5" name="Footer Placeholder 4">
            <a:extLst>
              <a:ext uri="{FF2B5EF4-FFF2-40B4-BE49-F238E27FC236}">
                <a16:creationId xmlns:a16="http://schemas.microsoft.com/office/drawing/2014/main" id="{2177B0FC-EC7A-4629-AC00-C253F90127DC}"/>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6" name="Slide Number Placeholder 5">
            <a:extLst>
              <a:ext uri="{FF2B5EF4-FFF2-40B4-BE49-F238E27FC236}">
                <a16:creationId xmlns:a16="http://schemas.microsoft.com/office/drawing/2014/main" id="{3CE7FAE6-54E1-4894-A772-03FEEECE0C4C}"/>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226845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AA6D-CD99-4D26-BD31-56CE06C3D0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50EA91-6A0F-4AF8-919E-239E8A9F0B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34DF2D-C5C5-492C-8F5E-D24F58A6C726}"/>
              </a:ext>
            </a:extLst>
          </p:cNvPr>
          <p:cNvSpPr>
            <a:spLocks noGrp="1"/>
          </p:cNvSpPr>
          <p:nvPr>
            <p:ph type="dt" sz="half" idx="10"/>
          </p:nvPr>
        </p:nvSpPr>
        <p:spPr/>
        <p:txBody>
          <a:bodyPr/>
          <a:lstStyle/>
          <a:p>
            <a:fld id="{15DAFA01-D8F7-4F3C-AA5E-BC3555881AA8}" type="datetime1">
              <a:rPr lang="en-GB" smtClean="0"/>
              <a:t>29/08/2019</a:t>
            </a:fld>
            <a:endParaRPr lang="en-GB"/>
          </a:p>
        </p:txBody>
      </p:sp>
      <p:sp>
        <p:nvSpPr>
          <p:cNvPr id="5" name="Footer Placeholder 4">
            <a:extLst>
              <a:ext uri="{FF2B5EF4-FFF2-40B4-BE49-F238E27FC236}">
                <a16:creationId xmlns:a16="http://schemas.microsoft.com/office/drawing/2014/main" id="{946ED88D-360F-41C9-9C0F-340A26074AC6}"/>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6" name="Slide Number Placeholder 5">
            <a:extLst>
              <a:ext uri="{FF2B5EF4-FFF2-40B4-BE49-F238E27FC236}">
                <a16:creationId xmlns:a16="http://schemas.microsoft.com/office/drawing/2014/main" id="{737E8543-72E0-4194-985E-25C2F6E5B5A0}"/>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426632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AE99-C1EA-4430-A1E1-F2DEB9A9E5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B71019-A48D-4384-B416-6678DA7D8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8AFA8C-5CAF-488E-AFFD-1F2CDC706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58C601-18C0-42F8-8D1A-AE1EA2C30B65}"/>
              </a:ext>
            </a:extLst>
          </p:cNvPr>
          <p:cNvSpPr>
            <a:spLocks noGrp="1"/>
          </p:cNvSpPr>
          <p:nvPr>
            <p:ph type="dt" sz="half" idx="10"/>
          </p:nvPr>
        </p:nvSpPr>
        <p:spPr/>
        <p:txBody>
          <a:bodyPr/>
          <a:lstStyle/>
          <a:p>
            <a:fld id="{546B6DF7-BC8E-4CFE-9373-4452B27215FA}" type="datetime1">
              <a:rPr lang="en-GB" smtClean="0"/>
              <a:t>29/08/2019</a:t>
            </a:fld>
            <a:endParaRPr lang="en-GB"/>
          </a:p>
        </p:txBody>
      </p:sp>
      <p:sp>
        <p:nvSpPr>
          <p:cNvPr id="6" name="Footer Placeholder 5">
            <a:extLst>
              <a:ext uri="{FF2B5EF4-FFF2-40B4-BE49-F238E27FC236}">
                <a16:creationId xmlns:a16="http://schemas.microsoft.com/office/drawing/2014/main" id="{FAF84165-27D5-4C07-A9F3-F4E1A163CFE8}"/>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7" name="Slide Number Placeholder 6">
            <a:extLst>
              <a:ext uri="{FF2B5EF4-FFF2-40B4-BE49-F238E27FC236}">
                <a16:creationId xmlns:a16="http://schemas.microsoft.com/office/drawing/2014/main" id="{3E71CB78-FCDC-4F4B-BE6B-06ADE4E3790F}"/>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45811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8C87-6CD7-4355-B00D-761B894DA3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BFE503-BD22-4A41-B872-E976E37A7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7D81E3-C0C3-413B-9134-ACC03BA760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BA9F15-3F01-4F00-B8F7-2FCF7B468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B0004-F96E-4EA7-A130-820B5DF1B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B64197-03A7-4A5D-A045-CE5D17BBC12E}"/>
              </a:ext>
            </a:extLst>
          </p:cNvPr>
          <p:cNvSpPr>
            <a:spLocks noGrp="1"/>
          </p:cNvSpPr>
          <p:nvPr>
            <p:ph type="dt" sz="half" idx="10"/>
          </p:nvPr>
        </p:nvSpPr>
        <p:spPr/>
        <p:txBody>
          <a:bodyPr/>
          <a:lstStyle/>
          <a:p>
            <a:fld id="{862942B3-C9B0-48B1-AEE8-24E58D371979}" type="datetime1">
              <a:rPr lang="en-GB" smtClean="0"/>
              <a:t>29/08/2019</a:t>
            </a:fld>
            <a:endParaRPr lang="en-GB"/>
          </a:p>
        </p:txBody>
      </p:sp>
      <p:sp>
        <p:nvSpPr>
          <p:cNvPr id="8" name="Footer Placeholder 7">
            <a:extLst>
              <a:ext uri="{FF2B5EF4-FFF2-40B4-BE49-F238E27FC236}">
                <a16:creationId xmlns:a16="http://schemas.microsoft.com/office/drawing/2014/main" id="{B08BC753-7C4D-4B43-B2E6-EB312BFB0DFF}"/>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9" name="Slide Number Placeholder 8">
            <a:extLst>
              <a:ext uri="{FF2B5EF4-FFF2-40B4-BE49-F238E27FC236}">
                <a16:creationId xmlns:a16="http://schemas.microsoft.com/office/drawing/2014/main" id="{687BFA4B-8069-4205-9BA3-18795486D502}"/>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394698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3746-5F86-4ECB-9183-3394496760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640338-B1B7-48C0-8AF5-D1E40AEAAEE1}"/>
              </a:ext>
            </a:extLst>
          </p:cNvPr>
          <p:cNvSpPr>
            <a:spLocks noGrp="1"/>
          </p:cNvSpPr>
          <p:nvPr>
            <p:ph type="dt" sz="half" idx="10"/>
          </p:nvPr>
        </p:nvSpPr>
        <p:spPr/>
        <p:txBody>
          <a:bodyPr/>
          <a:lstStyle/>
          <a:p>
            <a:fld id="{709C0106-5ABB-46E7-A5D9-87346A5B2C1C}" type="datetime1">
              <a:rPr lang="en-GB" smtClean="0"/>
              <a:t>29/08/2019</a:t>
            </a:fld>
            <a:endParaRPr lang="en-GB"/>
          </a:p>
        </p:txBody>
      </p:sp>
      <p:sp>
        <p:nvSpPr>
          <p:cNvPr id="4" name="Footer Placeholder 3">
            <a:extLst>
              <a:ext uri="{FF2B5EF4-FFF2-40B4-BE49-F238E27FC236}">
                <a16:creationId xmlns:a16="http://schemas.microsoft.com/office/drawing/2014/main" id="{8D95D6EE-3783-4508-AD0A-21A6EE420236}"/>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5" name="Slide Number Placeholder 4">
            <a:extLst>
              <a:ext uri="{FF2B5EF4-FFF2-40B4-BE49-F238E27FC236}">
                <a16:creationId xmlns:a16="http://schemas.microsoft.com/office/drawing/2014/main" id="{37B1C4EC-0D21-47B8-9354-DE857C637DE8}"/>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287565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D7A82-2588-4E55-94A1-578FB8C447FA}"/>
              </a:ext>
            </a:extLst>
          </p:cNvPr>
          <p:cNvSpPr>
            <a:spLocks noGrp="1"/>
          </p:cNvSpPr>
          <p:nvPr>
            <p:ph type="dt" sz="half" idx="10"/>
          </p:nvPr>
        </p:nvSpPr>
        <p:spPr/>
        <p:txBody>
          <a:bodyPr/>
          <a:lstStyle/>
          <a:p>
            <a:fld id="{22B86FC3-8D4A-4998-A1FC-7F99237FECD0}" type="datetime1">
              <a:rPr lang="en-GB" smtClean="0"/>
              <a:t>29/08/2019</a:t>
            </a:fld>
            <a:endParaRPr lang="en-GB"/>
          </a:p>
        </p:txBody>
      </p:sp>
      <p:sp>
        <p:nvSpPr>
          <p:cNvPr id="3" name="Footer Placeholder 2">
            <a:extLst>
              <a:ext uri="{FF2B5EF4-FFF2-40B4-BE49-F238E27FC236}">
                <a16:creationId xmlns:a16="http://schemas.microsoft.com/office/drawing/2014/main" id="{B8BC9447-A2E5-4C50-9412-5E90F4C516A8}"/>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4" name="Slide Number Placeholder 3">
            <a:extLst>
              <a:ext uri="{FF2B5EF4-FFF2-40B4-BE49-F238E27FC236}">
                <a16:creationId xmlns:a16="http://schemas.microsoft.com/office/drawing/2014/main" id="{3827C812-2477-4876-B6AB-AC306463E1A1}"/>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165252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F3BA-F506-4B06-AE21-C20EA7812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5D59FA-B56F-490C-89F3-E68B0566AF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7F1393-78D2-4BCC-9350-C9D189E91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4172A-031B-426B-84AE-2C374DA5D508}"/>
              </a:ext>
            </a:extLst>
          </p:cNvPr>
          <p:cNvSpPr>
            <a:spLocks noGrp="1"/>
          </p:cNvSpPr>
          <p:nvPr>
            <p:ph type="dt" sz="half" idx="10"/>
          </p:nvPr>
        </p:nvSpPr>
        <p:spPr/>
        <p:txBody>
          <a:bodyPr/>
          <a:lstStyle/>
          <a:p>
            <a:fld id="{0D18A38B-8519-4934-A5B8-4A86685F8384}" type="datetime1">
              <a:rPr lang="en-GB" smtClean="0"/>
              <a:t>29/08/2019</a:t>
            </a:fld>
            <a:endParaRPr lang="en-GB"/>
          </a:p>
        </p:txBody>
      </p:sp>
      <p:sp>
        <p:nvSpPr>
          <p:cNvPr id="6" name="Footer Placeholder 5">
            <a:extLst>
              <a:ext uri="{FF2B5EF4-FFF2-40B4-BE49-F238E27FC236}">
                <a16:creationId xmlns:a16="http://schemas.microsoft.com/office/drawing/2014/main" id="{7176FC97-FBE4-43C1-9D65-1B3C5F708CBF}"/>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7" name="Slide Number Placeholder 6">
            <a:extLst>
              <a:ext uri="{FF2B5EF4-FFF2-40B4-BE49-F238E27FC236}">
                <a16:creationId xmlns:a16="http://schemas.microsoft.com/office/drawing/2014/main" id="{4935E054-9637-45C8-81C5-FCB8CF4D3C2D}"/>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327975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6346-8B53-462F-8075-2C3139848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FF5945-C8FC-49C9-9F3A-64194523E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4E3713-BD32-4BB3-A5D6-7C6000B99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1682C-AB6D-4D41-9E46-3F0530E04AF9}"/>
              </a:ext>
            </a:extLst>
          </p:cNvPr>
          <p:cNvSpPr>
            <a:spLocks noGrp="1"/>
          </p:cNvSpPr>
          <p:nvPr>
            <p:ph type="dt" sz="half" idx="10"/>
          </p:nvPr>
        </p:nvSpPr>
        <p:spPr/>
        <p:txBody>
          <a:bodyPr/>
          <a:lstStyle/>
          <a:p>
            <a:fld id="{C2D5CCDD-78BE-4A54-B79C-7D099A3DE111}" type="datetime1">
              <a:rPr lang="en-GB" smtClean="0"/>
              <a:t>29/08/2019</a:t>
            </a:fld>
            <a:endParaRPr lang="en-GB"/>
          </a:p>
        </p:txBody>
      </p:sp>
      <p:sp>
        <p:nvSpPr>
          <p:cNvPr id="6" name="Footer Placeholder 5">
            <a:extLst>
              <a:ext uri="{FF2B5EF4-FFF2-40B4-BE49-F238E27FC236}">
                <a16:creationId xmlns:a16="http://schemas.microsoft.com/office/drawing/2014/main" id="{04B950DC-124A-4DD7-9923-D4C39B2097C0}"/>
              </a:ext>
            </a:extLst>
          </p:cNvPr>
          <p:cNvSpPr>
            <a:spLocks noGrp="1"/>
          </p:cNvSpPr>
          <p:nvPr>
            <p:ph type="ftr" sz="quarter" idx="11"/>
          </p:nvPr>
        </p:nvSpPr>
        <p:spPr/>
        <p:txBody>
          <a:bodyPr/>
          <a:lstStyle/>
          <a:p>
            <a:r>
              <a:rPr lang="en-GB" smtClean="0"/>
              <a:t>GUCC Minute of Meeting on 26th August 2019 - APPENDIX 1</a:t>
            </a:r>
            <a:endParaRPr lang="en-GB"/>
          </a:p>
        </p:txBody>
      </p:sp>
      <p:sp>
        <p:nvSpPr>
          <p:cNvPr id="7" name="Slide Number Placeholder 6">
            <a:extLst>
              <a:ext uri="{FF2B5EF4-FFF2-40B4-BE49-F238E27FC236}">
                <a16:creationId xmlns:a16="http://schemas.microsoft.com/office/drawing/2014/main" id="{327FE6B8-6355-4F5E-A8F2-59B621A2DE04}"/>
              </a:ext>
            </a:extLst>
          </p:cNvPr>
          <p:cNvSpPr>
            <a:spLocks noGrp="1"/>
          </p:cNvSpPr>
          <p:nvPr>
            <p:ph type="sldNum" sz="quarter" idx="12"/>
          </p:nvPr>
        </p:nvSpPr>
        <p:spPr/>
        <p:txBody>
          <a:bodyPr/>
          <a:lstStyle/>
          <a:p>
            <a:fld id="{C81723DF-1D5A-4BCF-A704-FB990723B5F0}" type="slidenum">
              <a:rPr lang="en-GB" smtClean="0"/>
              <a:t>‹#›</a:t>
            </a:fld>
            <a:endParaRPr lang="en-GB"/>
          </a:p>
        </p:txBody>
      </p:sp>
    </p:spTree>
    <p:extLst>
      <p:ext uri="{BB962C8B-B14F-4D97-AF65-F5344CB8AC3E}">
        <p14:creationId xmlns:p14="http://schemas.microsoft.com/office/powerpoint/2010/main" val="306881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C4F7B3-004E-4901-AFBF-E72EAFEC15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59E45F-919E-4889-9C7C-336383B5F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BD1163-A30E-4BDE-A5E0-913E18852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CFC6C-3322-41AC-8ABC-CAC7A898A0B7}" type="datetime1">
              <a:rPr lang="en-GB" smtClean="0"/>
              <a:t>29/08/2019</a:t>
            </a:fld>
            <a:endParaRPr lang="en-GB"/>
          </a:p>
        </p:txBody>
      </p:sp>
      <p:sp>
        <p:nvSpPr>
          <p:cNvPr id="5" name="Footer Placeholder 4">
            <a:extLst>
              <a:ext uri="{FF2B5EF4-FFF2-40B4-BE49-F238E27FC236}">
                <a16:creationId xmlns:a16="http://schemas.microsoft.com/office/drawing/2014/main" id="{6F8F99BD-3183-4C6B-8863-F6A6438AE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GUCC Minute of Meeting on 26th August 2019 - APPENDIX 1</a:t>
            </a:r>
            <a:endParaRPr lang="en-GB"/>
          </a:p>
        </p:txBody>
      </p:sp>
      <p:sp>
        <p:nvSpPr>
          <p:cNvPr id="6" name="Slide Number Placeholder 5">
            <a:extLst>
              <a:ext uri="{FF2B5EF4-FFF2-40B4-BE49-F238E27FC236}">
                <a16:creationId xmlns:a16="http://schemas.microsoft.com/office/drawing/2014/main" id="{67BB07A7-3233-4AE2-9936-A9ADF48532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723DF-1D5A-4BCF-A704-FB990723B5F0}" type="slidenum">
              <a:rPr lang="en-GB" smtClean="0"/>
              <a:t>‹#›</a:t>
            </a:fld>
            <a:endParaRPr lang="en-GB"/>
          </a:p>
        </p:txBody>
      </p:sp>
    </p:spTree>
    <p:extLst>
      <p:ext uri="{BB962C8B-B14F-4D97-AF65-F5344CB8AC3E}">
        <p14:creationId xmlns:p14="http://schemas.microsoft.com/office/powerpoint/2010/main" val="209559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C476-3362-4D28-A94D-BAE13C0E72AB}"/>
              </a:ext>
            </a:extLst>
          </p:cNvPr>
          <p:cNvSpPr>
            <a:spLocks noGrp="1"/>
          </p:cNvSpPr>
          <p:nvPr>
            <p:ph type="ctrTitle"/>
          </p:nvPr>
        </p:nvSpPr>
        <p:spPr>
          <a:xfrm>
            <a:off x="1524000" y="1122363"/>
            <a:ext cx="9144000" cy="1051670"/>
          </a:xfrm>
        </p:spPr>
        <p:txBody>
          <a:bodyPr>
            <a:noAutofit/>
          </a:bodyPr>
          <a:lstStyle/>
          <a:p>
            <a:r>
              <a:rPr lang="en-GB" sz="2800" b="1" dirty="0">
                <a:latin typeface="Arial" panose="020B0604020202020204" pitchFamily="34" charset="0"/>
                <a:cs typeface="Arial" panose="020B0604020202020204" pitchFamily="34" charset="0"/>
              </a:rPr>
              <a:t>Glen Urquhart Community Council</a:t>
            </a:r>
            <a:br>
              <a:rPr lang="en-GB" sz="2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Discussion on</a:t>
            </a:r>
            <a:r>
              <a:rPr lang="en-GB" sz="2800" b="1" dirty="0">
                <a:latin typeface="Arial" panose="020B0604020202020204" pitchFamily="34" charset="0"/>
                <a:cs typeface="Arial" panose="020B0604020202020204" pitchFamily="34" charset="0"/>
              </a:rPr>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Springfield Planning Applications for Mixed Use and Housing Developments – Drum Farm</a:t>
            </a:r>
          </a:p>
        </p:txBody>
      </p:sp>
      <p:pic>
        <p:nvPicPr>
          <p:cNvPr id="4" name="Picture 3">
            <a:extLst>
              <a:ext uri="{FF2B5EF4-FFF2-40B4-BE49-F238E27FC236}">
                <a16:creationId xmlns:a16="http://schemas.microsoft.com/office/drawing/2014/main" id="{3A85A5A0-07C3-4B6E-AE22-35E35E9963D2}"/>
              </a:ext>
            </a:extLst>
          </p:cNvPr>
          <p:cNvPicPr>
            <a:picLocks noChangeAspect="1"/>
          </p:cNvPicPr>
          <p:nvPr/>
        </p:nvPicPr>
        <p:blipFill>
          <a:blip r:embed="rId3"/>
          <a:stretch>
            <a:fillRect/>
          </a:stretch>
        </p:blipFill>
        <p:spPr>
          <a:xfrm>
            <a:off x="401216" y="2743199"/>
            <a:ext cx="11974061" cy="1966094"/>
          </a:xfrm>
          <a:prstGeom prst="rect">
            <a:avLst/>
          </a:prstGeom>
        </p:spPr>
      </p:pic>
      <p:sp>
        <p:nvSpPr>
          <p:cNvPr id="5" name="TextBox 4">
            <a:extLst>
              <a:ext uri="{FF2B5EF4-FFF2-40B4-BE49-F238E27FC236}">
                <a16:creationId xmlns:a16="http://schemas.microsoft.com/office/drawing/2014/main" id="{F5D0E16A-D2CF-41BD-9FFD-97F24D9DF65C}"/>
              </a:ext>
            </a:extLst>
          </p:cNvPr>
          <p:cNvSpPr txBox="1"/>
          <p:nvPr/>
        </p:nvSpPr>
        <p:spPr>
          <a:xfrm>
            <a:off x="4814596" y="4991878"/>
            <a:ext cx="3620277" cy="369332"/>
          </a:xfrm>
          <a:prstGeom prst="rect">
            <a:avLst/>
          </a:prstGeom>
          <a:noFill/>
        </p:spPr>
        <p:txBody>
          <a:bodyPr wrap="square" rtlCol="0">
            <a:spAutoFit/>
          </a:bodyPr>
          <a:lstStyle/>
          <a:p>
            <a:pPr algn="ctr"/>
            <a:r>
              <a:rPr lang="en-GB" dirty="0"/>
              <a:t>View from A82 / Druimlon</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313642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IMFLDP Compliance Conclusion</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5500929"/>
          </a:xfrm>
          <a:prstGeom prst="rect">
            <a:avLst/>
          </a:prstGeom>
        </p:spPr>
        <p:txBody>
          <a:bodyPr wrap="square">
            <a:spAutoFit/>
          </a:bodyPr>
          <a:lstStyle/>
          <a:p>
            <a:pPr marL="285750" indent="-285750">
              <a:lnSpc>
                <a:spcPct val="115000"/>
              </a:lnSpc>
              <a:spcAft>
                <a:spcPts val="0"/>
              </a:spcAft>
              <a:buFont typeface="Arial" panose="020B0604020202020204" pitchFamily="34" charset="0"/>
              <a:buChar char="•"/>
            </a:pPr>
            <a:r>
              <a:rPr lang="en-GB" sz="2800" dirty="0">
                <a:latin typeface="Arial" panose="020B0604020202020204" pitchFamily="34" charset="0"/>
                <a:ea typeface="Arial" panose="020B0604020202020204" pitchFamily="34" charset="0"/>
              </a:rPr>
              <a:t>The community engaged very carefully on the IMFLDP 2015</a:t>
            </a:r>
          </a:p>
          <a:p>
            <a:pPr marL="285750" indent="-285750">
              <a:lnSpc>
                <a:spcPct val="115000"/>
              </a:lnSpc>
              <a:spcAft>
                <a:spcPts val="0"/>
              </a:spcAft>
              <a:buFont typeface="Arial" panose="020B0604020202020204" pitchFamily="34" charset="0"/>
              <a:buChar char="•"/>
            </a:pPr>
            <a:r>
              <a:rPr lang="en-GB" sz="2800" dirty="0">
                <a:latin typeface="Arial" panose="020B0604020202020204" pitchFamily="34" charset="0"/>
                <a:ea typeface="Arial" panose="020B0604020202020204" pitchFamily="34" charset="0"/>
              </a:rPr>
              <a:t>Site DR5  and Drumnadrochit as a whole have clear requirements</a:t>
            </a:r>
          </a:p>
          <a:p>
            <a:pPr marL="285750" indent="-285750">
              <a:lnSpc>
                <a:spcPct val="115000"/>
              </a:lnSpc>
              <a:spcAft>
                <a:spcPts val="0"/>
              </a:spcAft>
              <a:buFont typeface="Arial" panose="020B0604020202020204" pitchFamily="34" charset="0"/>
              <a:buChar char="•"/>
            </a:pPr>
            <a:r>
              <a:rPr lang="en-GB" sz="2800" dirty="0">
                <a:latin typeface="Arial" panose="020B0604020202020204" pitchFamily="34" charset="0"/>
                <a:ea typeface="Arial" panose="020B0604020202020204" pitchFamily="34" charset="0"/>
              </a:rPr>
              <a:t>We have reviewed the grounds for adjustment on the number of houses</a:t>
            </a:r>
          </a:p>
          <a:p>
            <a:pPr marL="285750" indent="-285750">
              <a:lnSpc>
                <a:spcPct val="115000"/>
              </a:lnSpc>
              <a:spcAft>
                <a:spcPts val="0"/>
              </a:spcAft>
              <a:buFont typeface="Arial" panose="020B0604020202020204" pitchFamily="34" charset="0"/>
              <a:buChar char="•"/>
            </a:pPr>
            <a:r>
              <a:rPr lang="en-GB" sz="2800" dirty="0">
                <a:latin typeface="Arial" panose="020B0604020202020204" pitchFamily="34" charset="0"/>
                <a:ea typeface="Arial" panose="020B0604020202020204" pitchFamily="34" charset="0"/>
              </a:rPr>
              <a:t>We believe it is important for future of Drumnadrochit and for public confidence in the Development Plan process that site DR5 delivers no more than the stipulated number of houses (55) along with a high quality mixed use development.</a:t>
            </a:r>
          </a:p>
          <a:p>
            <a:pPr marL="285750" indent="-285750">
              <a:lnSpc>
                <a:spcPct val="115000"/>
              </a:lnSpc>
              <a:spcAft>
                <a:spcPts val="0"/>
              </a:spcAft>
              <a:buFont typeface="Arial" panose="020B0604020202020204" pitchFamily="34" charset="0"/>
              <a:buChar char="•"/>
            </a:pPr>
            <a:r>
              <a:rPr lang="en-GB" sz="2800" b="1" dirty="0">
                <a:solidFill>
                  <a:srgbClr val="FF0000"/>
                </a:solidFill>
                <a:latin typeface="Arial" panose="020B0604020202020204" pitchFamily="34" charset="0"/>
                <a:ea typeface="Arial" panose="020B0604020202020204" pitchFamily="34" charset="0"/>
              </a:rPr>
              <a:t>We propose to OBJECT on the grounds that the application is non compliant with IMFLDP 2015</a:t>
            </a: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189559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Mixed Use Development Layout</a:t>
            </a: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pic>
        <p:nvPicPr>
          <p:cNvPr id="6" name="Picture 5">
            <a:extLst>
              <a:ext uri="{FF2B5EF4-FFF2-40B4-BE49-F238E27FC236}">
                <a16:creationId xmlns:a16="http://schemas.microsoft.com/office/drawing/2014/main" id="{76EF3E0E-B479-4483-A396-376F26AC4457}"/>
              </a:ext>
            </a:extLst>
          </p:cNvPr>
          <p:cNvPicPr>
            <a:picLocks noChangeAspect="1"/>
          </p:cNvPicPr>
          <p:nvPr/>
        </p:nvPicPr>
        <p:blipFill>
          <a:blip r:embed="rId3"/>
          <a:stretch>
            <a:fillRect/>
          </a:stretch>
        </p:blipFill>
        <p:spPr>
          <a:xfrm rot="5400000">
            <a:off x="3167143" y="-285272"/>
            <a:ext cx="5471613" cy="8097967"/>
          </a:xfrm>
          <a:prstGeom prst="rect">
            <a:avLst/>
          </a:prstGeom>
        </p:spPr>
      </p:pic>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329133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Mixed Use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1041247"/>
          </a:xfrm>
          <a:prstGeom prst="rect">
            <a:avLst/>
          </a:prstGeom>
        </p:spPr>
        <p:txBody>
          <a:bodyPr wrap="square">
            <a:spAutoFit/>
          </a:bodyPr>
          <a:lstStyle/>
          <a:p>
            <a:pPr marL="285750" indent="-285750">
              <a:lnSpc>
                <a:spcPct val="115000"/>
              </a:lnSpc>
              <a:spcAft>
                <a:spcPts val="0"/>
              </a:spcAft>
              <a:buFont typeface="Arial" panose="020B0604020202020204" pitchFamily="34" charset="0"/>
              <a:buChar char="•"/>
            </a:pPr>
            <a:r>
              <a:rPr lang="en-GB" sz="2800" dirty="0">
                <a:latin typeface="Arial" panose="020B0604020202020204" pitchFamily="34" charset="0"/>
                <a:ea typeface="Arial" panose="020B0604020202020204" pitchFamily="34" charset="0"/>
              </a:rPr>
              <a:t>Site size is restricted by Floodplain and housing development</a:t>
            </a:r>
          </a:p>
          <a:p>
            <a:pPr>
              <a:lnSpc>
                <a:spcPct val="115000"/>
              </a:lnSpc>
              <a:spcAft>
                <a:spcPts val="0"/>
              </a:spcAft>
            </a:pPr>
            <a:endParaRPr lang="en-GB" sz="2800" dirty="0">
              <a:latin typeface="Arial" panose="020B0604020202020204" pitchFamily="34" charset="0"/>
              <a:ea typeface="Arial" panose="020B0604020202020204" pitchFamily="34" charset="0"/>
            </a:endParaRP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pic>
        <p:nvPicPr>
          <p:cNvPr id="3" name="Picture 2">
            <a:extLst>
              <a:ext uri="{FF2B5EF4-FFF2-40B4-BE49-F238E27FC236}">
                <a16:creationId xmlns:a16="http://schemas.microsoft.com/office/drawing/2014/main" id="{26BE914F-5DDA-46C6-A183-E925F2F5FF18}"/>
              </a:ext>
            </a:extLst>
          </p:cNvPr>
          <p:cNvPicPr>
            <a:picLocks noChangeAspect="1"/>
          </p:cNvPicPr>
          <p:nvPr/>
        </p:nvPicPr>
        <p:blipFill>
          <a:blip r:embed="rId3"/>
          <a:stretch>
            <a:fillRect/>
          </a:stretch>
        </p:blipFill>
        <p:spPr>
          <a:xfrm>
            <a:off x="839389" y="1781969"/>
            <a:ext cx="5175518" cy="3709267"/>
          </a:xfrm>
          <a:prstGeom prst="rect">
            <a:avLst/>
          </a:prstGeom>
        </p:spPr>
      </p:pic>
      <p:pic>
        <p:nvPicPr>
          <p:cNvPr id="4" name="Picture 3">
            <a:extLst>
              <a:ext uri="{FF2B5EF4-FFF2-40B4-BE49-F238E27FC236}">
                <a16:creationId xmlns:a16="http://schemas.microsoft.com/office/drawing/2014/main" id="{6EA58919-E2CC-48A3-A6F3-58C86473D499}"/>
              </a:ext>
            </a:extLst>
          </p:cNvPr>
          <p:cNvPicPr>
            <a:picLocks noChangeAspect="1"/>
          </p:cNvPicPr>
          <p:nvPr/>
        </p:nvPicPr>
        <p:blipFill>
          <a:blip r:embed="rId4"/>
          <a:stretch>
            <a:fillRect/>
          </a:stretch>
        </p:blipFill>
        <p:spPr>
          <a:xfrm>
            <a:off x="6164303" y="1879957"/>
            <a:ext cx="5619750" cy="3800475"/>
          </a:xfrm>
          <a:prstGeom prst="rect">
            <a:avLst/>
          </a:prstGeom>
        </p:spPr>
      </p:pic>
      <p:sp>
        <p:nvSpPr>
          <p:cNvPr id="6" name="Footer Placeholder 5"/>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188954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Mixed Use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1041247"/>
          </a:xfrm>
          <a:prstGeom prst="rect">
            <a:avLst/>
          </a:prstGeom>
        </p:spPr>
        <p:txBody>
          <a:bodyPr wrap="square">
            <a:spAutoFit/>
          </a:bodyPr>
          <a:lstStyle/>
          <a:p>
            <a:pPr marL="285750" indent="-285750">
              <a:lnSpc>
                <a:spcPct val="115000"/>
              </a:lnSpc>
              <a:spcAft>
                <a:spcPts val="0"/>
              </a:spcAft>
              <a:buFont typeface="Arial" panose="020B0604020202020204" pitchFamily="34" charset="0"/>
              <a:buChar char="•"/>
            </a:pPr>
            <a:r>
              <a:rPr lang="en-GB" sz="2800" dirty="0">
                <a:latin typeface="Arial" panose="020B0604020202020204" pitchFamily="34" charset="0"/>
                <a:ea typeface="Arial" panose="020B0604020202020204" pitchFamily="34" charset="0"/>
              </a:rPr>
              <a:t>Inadequate separation of delivery vehicles / general public</a:t>
            </a:r>
          </a:p>
          <a:p>
            <a:pPr>
              <a:lnSpc>
                <a:spcPct val="115000"/>
              </a:lnSpc>
              <a:spcAft>
                <a:spcPts val="0"/>
              </a:spcAft>
            </a:pPr>
            <a:endParaRPr lang="en-GB" sz="2800" dirty="0">
              <a:latin typeface="Arial" panose="020B0604020202020204" pitchFamily="34" charset="0"/>
              <a:ea typeface="Arial" panose="020B0604020202020204" pitchFamily="34" charset="0"/>
            </a:endParaRP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pic>
        <p:nvPicPr>
          <p:cNvPr id="6" name="Picture 5">
            <a:extLst>
              <a:ext uri="{FF2B5EF4-FFF2-40B4-BE49-F238E27FC236}">
                <a16:creationId xmlns:a16="http://schemas.microsoft.com/office/drawing/2014/main" id="{604D1DFF-EDA7-47BE-A42A-C01B241E6428}"/>
              </a:ext>
            </a:extLst>
          </p:cNvPr>
          <p:cNvPicPr>
            <a:picLocks noChangeAspect="1"/>
          </p:cNvPicPr>
          <p:nvPr/>
        </p:nvPicPr>
        <p:blipFill>
          <a:blip r:embed="rId3"/>
          <a:stretch>
            <a:fillRect/>
          </a:stretch>
        </p:blipFill>
        <p:spPr>
          <a:xfrm>
            <a:off x="1362075" y="1732383"/>
            <a:ext cx="9078880" cy="4539440"/>
          </a:xfrm>
          <a:prstGeom prst="rect">
            <a:avLst/>
          </a:prstGeom>
        </p:spPr>
      </p:pic>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25299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Mixed Use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5747151"/>
          </a:xfrm>
          <a:prstGeom prst="rect">
            <a:avLst/>
          </a:prstGeom>
        </p:spPr>
        <p:txBody>
          <a:bodyPr wrap="square">
            <a:spAutoFit/>
          </a:bodyPr>
          <a:lstStyle/>
          <a:p>
            <a:r>
              <a:rPr lang="en-GB" sz="3200" dirty="0"/>
              <a:t>Grounds for OBJECTION.</a:t>
            </a:r>
          </a:p>
          <a:p>
            <a:r>
              <a:rPr lang="en-GB" dirty="0"/>
              <a:t> </a:t>
            </a:r>
          </a:p>
          <a:p>
            <a:pPr marL="342900" lvl="0" indent="-342900">
              <a:buFont typeface="+mj-lt"/>
              <a:buAutoNum type="arabicPeriod"/>
            </a:pPr>
            <a:r>
              <a:rPr lang="en-GB" dirty="0"/>
              <a:t>The applicant has not demonstrated that the proposed depth of site is sufficient  to accommodate for the realignment of the A82, a stone dyke and landscaping to mirror the Druimlon wall and avenue of trees, a 3m wide footpath and cycleway, the commercial development including parking and servicing requirements  and the landscaping between the commercial development and housing.</a:t>
            </a:r>
          </a:p>
          <a:p>
            <a:pPr marL="342900" lvl="0" indent="-342900">
              <a:buFont typeface="+mj-lt"/>
              <a:buAutoNum type="arabicPeriod"/>
            </a:pPr>
            <a:r>
              <a:rPr lang="en-GB" dirty="0"/>
              <a:t>We are concerned that there is no segregation for vehicles serving the commercial areas and users</a:t>
            </a:r>
          </a:p>
          <a:p>
            <a:pPr marL="342900" lvl="0" indent="-342900">
              <a:buFont typeface="+mj-lt"/>
              <a:buAutoNum type="arabicPeriod"/>
            </a:pPr>
            <a:r>
              <a:rPr lang="en-GB" dirty="0"/>
              <a:t>There is insufficient parking provided with Highland Council estimating a requirement for 69 spaces and only 61 spaces provided. Parking may also be needed for delivery vehicles</a:t>
            </a:r>
          </a:p>
          <a:p>
            <a:pPr marL="342900" lvl="0" indent="-342900">
              <a:buFont typeface="+mj-lt"/>
              <a:buAutoNum type="arabicPeriod"/>
            </a:pPr>
            <a:r>
              <a:rPr lang="en-GB" dirty="0"/>
              <a:t>The 3m cycleway/footpath does not extend as far as the proposed A82 crossing point. We support Highland Council that this should be a Toucan Crossing point. In addition this needs to be delivered at the very start.</a:t>
            </a:r>
          </a:p>
          <a:p>
            <a:pPr marL="342900" lvl="0" indent="-342900">
              <a:buFont typeface="+mj-lt"/>
              <a:buAutoNum type="arabicPeriod"/>
            </a:pPr>
            <a:r>
              <a:rPr lang="en-GB" dirty="0"/>
              <a:t>There are no bus stops provided on A82</a:t>
            </a:r>
          </a:p>
          <a:p>
            <a:pPr marL="342900" lvl="0" indent="-342900">
              <a:buFont typeface="+mj-lt"/>
              <a:buAutoNum type="arabicPeriod"/>
            </a:pPr>
            <a:r>
              <a:rPr lang="en-GB" dirty="0"/>
              <a:t>The design for the mixed-use section is very speculative at this stage and the applicant is providing quite a restricted space in terms of size and parking. This may lead to issues further down the line when the proposed users are known for example shops can need twice as much parking space as offices. Without sufficient detail at planning stage or flexibility to accommodate different users types could result in parts of the site becoming difficult to deliver.</a:t>
            </a:r>
          </a:p>
          <a:p>
            <a:pPr>
              <a:lnSpc>
                <a:spcPct val="115000"/>
              </a:lnSpc>
              <a:spcAft>
                <a:spcPts val="0"/>
              </a:spcAft>
            </a:pPr>
            <a:endParaRPr lang="en-GB" sz="2800" dirty="0">
              <a:latin typeface="Arial" panose="020B0604020202020204" pitchFamily="34" charset="0"/>
              <a:ea typeface="Arial" panose="020B0604020202020204" pitchFamily="34" charset="0"/>
            </a:endParaRP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241576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Mixed Use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6301149"/>
          </a:xfrm>
          <a:prstGeom prst="rect">
            <a:avLst/>
          </a:prstGeom>
        </p:spPr>
        <p:txBody>
          <a:bodyPr wrap="square">
            <a:spAutoFit/>
          </a:bodyPr>
          <a:lstStyle/>
          <a:p>
            <a:r>
              <a:rPr lang="en-GB" sz="3200" dirty="0"/>
              <a:t>Additional Comments.</a:t>
            </a:r>
          </a:p>
          <a:p>
            <a:r>
              <a:rPr lang="en-GB" dirty="0"/>
              <a:t> </a:t>
            </a:r>
          </a:p>
          <a:p>
            <a:pPr marL="342900" lvl="0" indent="-342900">
              <a:buFont typeface="+mj-lt"/>
              <a:buAutoNum type="arabicPeriod"/>
            </a:pPr>
            <a:r>
              <a:rPr lang="en-GB" dirty="0"/>
              <a:t>The 3m cycleway/footpath needs to extend at the north end to the Fire Station. The drop kerbs at the Fire Station need to be realigned as they currently  lead you into the path of the A82.</a:t>
            </a:r>
          </a:p>
          <a:p>
            <a:pPr marL="342900" lvl="0" indent="-342900">
              <a:buFont typeface="+mj-lt"/>
              <a:buAutoNum type="arabicPeriod"/>
            </a:pPr>
            <a:r>
              <a:rPr lang="en-GB" dirty="0"/>
              <a:t>The A82 entrance will need an island mid-way for pedestrians as it is a wide opening</a:t>
            </a:r>
          </a:p>
          <a:p>
            <a:pPr marL="342900" lvl="0" indent="-342900">
              <a:buFont typeface="+mj-lt"/>
              <a:buAutoNum type="arabicPeriod"/>
            </a:pPr>
            <a:r>
              <a:rPr lang="en-GB" dirty="0"/>
              <a:t>Realignment of the A82 to accommodate a stacking lane</a:t>
            </a:r>
          </a:p>
          <a:p>
            <a:pPr marL="342900" lvl="0" indent="-342900">
              <a:buFont typeface="+mj-lt"/>
              <a:buAutoNum type="arabicPeriod"/>
            </a:pPr>
            <a:r>
              <a:rPr lang="en-GB" dirty="0"/>
              <a:t>The Drumnadrochit Flood Scheme will be delivered within 2 years and this will enable the full width of land to the Fire Station to be developed. The design for the whole DR5 area should be revised and adjusted to deliver what the Local Plan says – 55 houses and a mixed use area along the A82, it can be phased to take account of the new Flood Scheme. It should then be resubmitted as a single application.</a:t>
            </a:r>
          </a:p>
          <a:p>
            <a:pPr marL="342900" lvl="0" indent="-342900">
              <a:buFont typeface="+mj-lt"/>
              <a:buAutoNum type="arabicPeriod"/>
            </a:pPr>
            <a:r>
              <a:rPr lang="en-GB" dirty="0"/>
              <a:t>The developer should work with the local Chamber of Commerce to ensure the retail units are delivering quality services for the Glen and we do not end up with a street of cafes and gift shops. We would encourage units such as butchers, bakery, grocer, hairdresser, optician, arts and crafts workshop etc.</a:t>
            </a:r>
          </a:p>
          <a:p>
            <a:pPr marL="342900" lvl="0" indent="-342900">
              <a:buFont typeface="+mj-lt"/>
              <a:buAutoNum type="arabicPeriod"/>
            </a:pPr>
            <a:r>
              <a:rPr lang="en-GB" dirty="0"/>
              <a:t>Conditions to ensure the architecture and building height reflects and ties in with the housing and shops around Drum Green</a:t>
            </a:r>
          </a:p>
          <a:p>
            <a:pPr marL="342900" lvl="0" indent="-342900">
              <a:buFont typeface="+mj-lt"/>
              <a:buAutoNum type="arabicPeriod"/>
            </a:pPr>
            <a:r>
              <a:rPr lang="en-GB" dirty="0"/>
              <a:t>The finished ground level should be similar to the existing ground level to prevent issues with ground water intrusion.</a:t>
            </a:r>
          </a:p>
          <a:p>
            <a:pPr marL="342900" lvl="0" indent="-342900">
              <a:buFont typeface="+mj-lt"/>
              <a:buAutoNum type="arabicPeriod"/>
            </a:pPr>
            <a:r>
              <a:rPr lang="en-GB" dirty="0"/>
              <a:t>Ensure the boundary dyke is similar in construction and height to the Druimlon wall.</a:t>
            </a:r>
          </a:p>
          <a:p>
            <a:pPr marL="342900" lvl="0" indent="-342900">
              <a:buFont typeface="+mj-lt"/>
              <a:buAutoNum type="arabicPeriod"/>
            </a:pPr>
            <a:r>
              <a:rPr lang="en-GB" dirty="0"/>
              <a:t>The landscaping along the A82 to reflect the Druimlon trees</a:t>
            </a:r>
          </a:p>
          <a:p>
            <a:pPr marL="342900" lvl="0" indent="-342900">
              <a:buFont typeface="+mj-lt"/>
              <a:buAutoNum type="arabicPeriod"/>
            </a:pPr>
            <a:r>
              <a:rPr lang="en-GB" dirty="0"/>
              <a:t>A clear view of Craig Nay to be maintained for people walking beside A82</a:t>
            </a:r>
          </a:p>
          <a:p>
            <a:pPr>
              <a:lnSpc>
                <a:spcPct val="115000"/>
              </a:lnSpc>
              <a:spcAft>
                <a:spcPts val="0"/>
              </a:spcAft>
            </a:pPr>
            <a:endParaRPr lang="en-GB" sz="2800" dirty="0">
              <a:latin typeface="Arial" panose="020B0604020202020204" pitchFamily="34" charset="0"/>
              <a:ea typeface="Arial" panose="020B0604020202020204" pitchFamily="34" charset="0"/>
            </a:endParaRP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158203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Layout</a:t>
            </a: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pic>
        <p:nvPicPr>
          <p:cNvPr id="3" name="Picture 2">
            <a:extLst>
              <a:ext uri="{FF2B5EF4-FFF2-40B4-BE49-F238E27FC236}">
                <a16:creationId xmlns:a16="http://schemas.microsoft.com/office/drawing/2014/main" id="{36F9D879-D875-4398-BC47-4B9969A38946}"/>
              </a:ext>
            </a:extLst>
          </p:cNvPr>
          <p:cNvPicPr>
            <a:picLocks noChangeAspect="1"/>
          </p:cNvPicPr>
          <p:nvPr/>
        </p:nvPicPr>
        <p:blipFill>
          <a:blip r:embed="rId3"/>
          <a:stretch>
            <a:fillRect/>
          </a:stretch>
        </p:blipFill>
        <p:spPr>
          <a:xfrm>
            <a:off x="746508" y="1027906"/>
            <a:ext cx="10628851" cy="5684693"/>
          </a:xfrm>
          <a:prstGeom prst="rect">
            <a:avLst/>
          </a:prstGeom>
        </p:spPr>
      </p:pic>
      <p:sp>
        <p:nvSpPr>
          <p:cNvPr id="4" name="Footer Placeholder 3"/>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118097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5962594"/>
          </a:xfrm>
          <a:prstGeom prst="rect">
            <a:avLst/>
          </a:prstGeom>
        </p:spPr>
        <p:txBody>
          <a:bodyPr wrap="square">
            <a:spAutoFit/>
          </a:bodyPr>
          <a:lstStyle/>
          <a:p>
            <a:r>
              <a:rPr lang="en-GB" sz="3200" dirty="0"/>
              <a:t>Rate of Development</a:t>
            </a:r>
          </a:p>
          <a:p>
            <a:pPr lvl="1"/>
            <a:r>
              <a:rPr lang="en-GB" dirty="0"/>
              <a:t> </a:t>
            </a:r>
            <a:r>
              <a:rPr lang="en-GB" sz="2000" dirty="0"/>
              <a:t>Rate of development. The applicant states that “The prescribed phasing cannot be complied with as it will compromise the satisfactory delivery of the overall development” and based on previous application it would appear that they are proposing a rate of build of </a:t>
            </a:r>
            <a:r>
              <a:rPr lang="en-GB" sz="2000" dirty="0" err="1"/>
              <a:t>approx</a:t>
            </a:r>
            <a:r>
              <a:rPr lang="en-GB" sz="2000" dirty="0"/>
              <a:t> 30 houses per year. </a:t>
            </a:r>
          </a:p>
          <a:p>
            <a:pPr lvl="1"/>
            <a:endParaRPr lang="en-GB" sz="2000" dirty="0"/>
          </a:p>
          <a:p>
            <a:pPr lvl="1"/>
            <a:r>
              <a:rPr lang="en-GB" sz="2000" dirty="0"/>
              <a:t>We have explained above why the rate of build specified in the Development Plan is appropriate to our community. </a:t>
            </a:r>
          </a:p>
          <a:p>
            <a:pPr lvl="1"/>
            <a:endParaRPr lang="en-GB" sz="2000" dirty="0"/>
          </a:p>
          <a:p>
            <a:pPr lvl="1"/>
            <a:r>
              <a:rPr lang="en-GB" sz="2000" dirty="0"/>
              <a:t>We recognise that the initial development rate for affordable houses may need to be increased to cover the infrastructure costs and would support the affordable housing development being delivered in year one.</a:t>
            </a:r>
          </a:p>
          <a:p>
            <a:pPr lvl="1"/>
            <a:endParaRPr lang="en-GB" sz="2000" dirty="0"/>
          </a:p>
          <a:p>
            <a:pPr lvl="1"/>
            <a:r>
              <a:rPr lang="en-GB" sz="2000" dirty="0"/>
              <a:t>We propose that between them Loch Ness Homes (LNH) site and Springfield build 20 houses / year</a:t>
            </a:r>
          </a:p>
          <a:p>
            <a:pPr lvl="1"/>
            <a:endParaRPr lang="en-GB" sz="2000" dirty="0"/>
          </a:p>
          <a:p>
            <a:pPr lvl="1"/>
            <a:r>
              <a:rPr lang="en-GB" sz="2000" dirty="0"/>
              <a:t>The above is in line with LNH requirements</a:t>
            </a:r>
          </a:p>
          <a:p>
            <a:pPr>
              <a:lnSpc>
                <a:spcPct val="115000"/>
              </a:lnSpc>
              <a:spcAft>
                <a:spcPts val="0"/>
              </a:spcAft>
            </a:pPr>
            <a:endParaRPr lang="en-GB" sz="2800" dirty="0">
              <a:latin typeface="Arial" panose="020B0604020202020204" pitchFamily="34" charset="0"/>
              <a:ea typeface="Arial" panose="020B0604020202020204" pitchFamily="34" charset="0"/>
            </a:endParaRP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25605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5047536"/>
          </a:xfrm>
          <a:prstGeom prst="rect">
            <a:avLst/>
          </a:prstGeom>
        </p:spPr>
        <p:txBody>
          <a:bodyPr wrap="square">
            <a:spAutoFit/>
          </a:bodyPr>
          <a:lstStyle/>
          <a:p>
            <a:r>
              <a:rPr lang="en-GB" sz="3200" dirty="0"/>
              <a:t>Mixed use Development being a separate application</a:t>
            </a:r>
          </a:p>
          <a:p>
            <a:pPr lvl="0"/>
            <a:endParaRPr lang="en-GB" dirty="0"/>
          </a:p>
          <a:p>
            <a:r>
              <a:rPr lang="en-GB" sz="2400" dirty="0"/>
              <a:t>We are concerned that the commercial section (phase 2) is covered by a  separate application and this is an important aspect of the IMFDP 2015. </a:t>
            </a:r>
          </a:p>
          <a:p>
            <a:r>
              <a:rPr lang="en-GB" sz="2400" dirty="0"/>
              <a:t>As noted in the Report of Handling for the previous planning application that unless the non-housing section is within the application boundary and within the applicants control then it is very difficult to have a legally enforceable condition that secures the delivery of the non-housing development.  We note the various concerns Highland Council had regarding the delivery, access and drainage from the commercial section. We suggest that the current application is refused and the applicant submits an application which covers the whole of area DR5 and is fully compliant with IMFDP 2015.</a:t>
            </a:r>
          </a:p>
          <a:p>
            <a:endParaRPr lang="en-GB" sz="3200" dirty="0"/>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423804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6186309"/>
          </a:xfrm>
          <a:prstGeom prst="rect">
            <a:avLst/>
          </a:prstGeom>
        </p:spPr>
        <p:txBody>
          <a:bodyPr wrap="square">
            <a:spAutoFit/>
          </a:bodyPr>
          <a:lstStyle/>
          <a:p>
            <a:r>
              <a:rPr lang="en-GB" sz="2400" b="1" dirty="0"/>
              <a:t>Infrastructure</a:t>
            </a:r>
          </a:p>
          <a:p>
            <a:r>
              <a:rPr lang="en-GB" sz="2000" dirty="0"/>
              <a:t>Whilst Highland Council and the various utility companies will undertake their own assessment we would highlight the following known issues:-</a:t>
            </a:r>
          </a:p>
          <a:p>
            <a:endParaRPr lang="en-GB" sz="2000" dirty="0"/>
          </a:p>
          <a:p>
            <a:r>
              <a:rPr lang="en-GB" sz="2000" b="1" dirty="0"/>
              <a:t>Drainage </a:t>
            </a:r>
            <a:r>
              <a:rPr lang="en-GB" sz="2000" dirty="0"/>
              <a:t>- there is a long standing problem with drainage from Drum Bridge to Druimlon, in part due to the condition of the sewer running through the land within this application. It is important that drainage improvements fully resolve the capacity requirements. In addition surface water can run on the east side of the A82 from </a:t>
            </a:r>
            <a:r>
              <a:rPr lang="en-GB" sz="2000" dirty="0" err="1"/>
              <a:t>Blairbeg</a:t>
            </a:r>
            <a:r>
              <a:rPr lang="en-GB" sz="2000" dirty="0"/>
              <a:t> (the bus stop beside the old shop) all the way to opposite 1 Druimlon and again this needs to be resolved as much of that water finds its way into the fields covered by this development. </a:t>
            </a:r>
          </a:p>
          <a:p>
            <a:endParaRPr lang="en-GB" sz="2000" dirty="0"/>
          </a:p>
          <a:p>
            <a:r>
              <a:rPr lang="en-GB" sz="2000" b="1" dirty="0"/>
              <a:t>Childcare - </a:t>
            </a:r>
            <a:r>
              <a:rPr lang="en-GB" sz="2000" dirty="0"/>
              <a:t>With the increase in population and increased hours of free childcare provision the current childcare centre is needing to find new larger premises and the developer is encouraged to engage in resolving that issue.</a:t>
            </a:r>
          </a:p>
          <a:p>
            <a:endParaRPr lang="en-GB" sz="2000" dirty="0"/>
          </a:p>
          <a:p>
            <a:r>
              <a:rPr lang="en-GB" sz="2000" b="1" dirty="0"/>
              <a:t>Primary Education - </a:t>
            </a:r>
            <a:r>
              <a:rPr lang="en-GB" sz="2000" dirty="0"/>
              <a:t>The Primary school is at capacity and new classrooms will be required before this development is fully progressed, a move to the location currently occupied by childcare may help.</a:t>
            </a:r>
            <a:r>
              <a:rPr lang="en-GB" sz="2000" b="1" dirty="0"/>
              <a:t> </a:t>
            </a:r>
            <a:endParaRPr lang="en-GB" sz="2400" dirty="0"/>
          </a:p>
          <a:p>
            <a:endParaRPr lang="en-GB" sz="3200" dirty="0"/>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187106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63BE-001E-4127-8AD7-D78F96CA57EF}"/>
              </a:ext>
            </a:extLst>
          </p:cNvPr>
          <p:cNvSpPr>
            <a:spLocks noGrp="1"/>
          </p:cNvSpPr>
          <p:nvPr>
            <p:ph type="title"/>
          </p:nvPr>
        </p:nvSpPr>
        <p:spPr>
          <a:xfrm>
            <a:off x="838200" y="365126"/>
            <a:ext cx="10515600" cy="926780"/>
          </a:xfrm>
        </p:spPr>
        <p:txBody>
          <a:bodyPr>
            <a:normAutofit/>
          </a:bodyPr>
          <a:lstStyle/>
          <a:p>
            <a:pPr algn="ctr"/>
            <a:r>
              <a:rPr lang="en-GB" sz="3200" dirty="0">
                <a:latin typeface="Arial" panose="020B0604020202020204" pitchFamily="34" charset="0"/>
                <a:cs typeface="Arial" panose="020B0604020202020204" pitchFamily="34" charset="0"/>
              </a:rPr>
              <a:t>Planning Applications to be discussed</a:t>
            </a:r>
          </a:p>
        </p:txBody>
      </p:sp>
      <p:sp>
        <p:nvSpPr>
          <p:cNvPr id="3" name="Content Placeholder 2">
            <a:extLst>
              <a:ext uri="{FF2B5EF4-FFF2-40B4-BE49-F238E27FC236}">
                <a16:creationId xmlns:a16="http://schemas.microsoft.com/office/drawing/2014/main" id="{8F404569-0220-42FA-831B-ED0EAC4560F4}"/>
              </a:ext>
            </a:extLst>
          </p:cNvPr>
          <p:cNvSpPr>
            <a:spLocks noGrp="1"/>
          </p:cNvSpPr>
          <p:nvPr>
            <p:ph idx="1"/>
          </p:nvPr>
        </p:nvSpPr>
        <p:spPr>
          <a:xfrm>
            <a:off x="838200" y="1149292"/>
            <a:ext cx="10515600" cy="3581328"/>
          </a:xfrm>
          <a:ln>
            <a:solidFill>
              <a:schemeClr val="tx1"/>
            </a:solidFill>
          </a:ln>
        </p:spPr>
        <p:txBody>
          <a:bodyPr>
            <a:normAutofit lnSpcReduction="10000"/>
          </a:bodyPr>
          <a:lstStyle/>
          <a:p>
            <a:r>
              <a:rPr lang="en-GB" dirty="0"/>
              <a:t>19/02761/FUL -  Erection of 94 (including 25 affordable) homes and associated works.</a:t>
            </a:r>
          </a:p>
          <a:p>
            <a:pPr marL="0" indent="0">
              <a:buNone/>
            </a:pPr>
            <a:endParaRPr lang="en-GB" dirty="0"/>
          </a:p>
          <a:p>
            <a:r>
              <a:rPr lang="en-GB" dirty="0"/>
              <a:t>19/02762/FUL -  Formation of mixed use village core of nursery, office space and retail (food and non-food).</a:t>
            </a:r>
          </a:p>
          <a:p>
            <a:endParaRPr lang="en-GB" dirty="0"/>
          </a:p>
          <a:p>
            <a:pPr marL="0" indent="0">
              <a:buNone/>
            </a:pPr>
            <a:r>
              <a:rPr lang="en-GB" sz="2400" dirty="0"/>
              <a:t>	Situated on land At Drum Farm (South Of Fire Station) Drumnadrochit</a:t>
            </a:r>
          </a:p>
          <a:p>
            <a:pPr marL="0" indent="0" algn="ctr">
              <a:buNone/>
            </a:pPr>
            <a:r>
              <a:rPr lang="en-GB" sz="2400" dirty="0"/>
              <a:t>(Largest housing / mixed use application for Glen Urquhart Community Council)</a:t>
            </a:r>
          </a:p>
          <a:p>
            <a:pPr marL="0" indent="0">
              <a:buNone/>
            </a:pPr>
            <a:endParaRPr lang="en-GB" sz="2400" dirty="0"/>
          </a:p>
          <a:p>
            <a:pPr marL="0" indent="0">
              <a:buNone/>
            </a:pPr>
            <a:endParaRPr lang="en-GB" sz="2400" dirty="0"/>
          </a:p>
        </p:txBody>
      </p:sp>
      <p:sp>
        <p:nvSpPr>
          <p:cNvPr id="4" name="TextBox 3">
            <a:extLst>
              <a:ext uri="{FF2B5EF4-FFF2-40B4-BE49-F238E27FC236}">
                <a16:creationId xmlns:a16="http://schemas.microsoft.com/office/drawing/2014/main" id="{B924F1FF-1B33-48B1-BE8C-8EE71617A62C}"/>
              </a:ext>
            </a:extLst>
          </p:cNvPr>
          <p:cNvSpPr txBox="1"/>
          <p:nvPr/>
        </p:nvSpPr>
        <p:spPr>
          <a:xfrm>
            <a:off x="1133912" y="4871924"/>
            <a:ext cx="9924176" cy="1200329"/>
          </a:xfrm>
          <a:prstGeom prst="rect">
            <a:avLst/>
          </a:prstGeom>
          <a:noFill/>
          <a:ln w="25400">
            <a:solidFill>
              <a:schemeClr val="tx1"/>
            </a:solidFill>
          </a:ln>
        </p:spPr>
        <p:txBody>
          <a:bodyPr wrap="square" rtlCol="0">
            <a:spAutoFit/>
          </a:bodyPr>
          <a:lstStyle/>
          <a:p>
            <a:r>
              <a:rPr lang="en-GB" sz="2400" dirty="0"/>
              <a:t>2 Applications for the land identified as DR5 in the Inner Moray Firth Local Development Plan 2015 (IMFLDP)</a:t>
            </a:r>
          </a:p>
          <a:p>
            <a:r>
              <a:rPr lang="en-GB" sz="2400" dirty="0"/>
              <a:t>Proposed delivery in 4 phases with phase 2 being  the Mixed Use Development</a:t>
            </a:r>
          </a:p>
        </p:txBody>
      </p:sp>
      <p:sp>
        <p:nvSpPr>
          <p:cNvPr id="5" name="Footer Placeholder 4"/>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1646209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76512" y="751070"/>
            <a:ext cx="1160591" cy="276836"/>
          </a:xfrm>
        </p:spPr>
        <p:txBody>
          <a:bodyPr>
            <a:normAutofit fontScale="92500" lnSpcReduction="10000"/>
          </a:bodyPr>
          <a:lstStyle/>
          <a:p>
            <a:pPr marL="0" indent="0">
              <a:buNone/>
            </a:pPr>
            <a:r>
              <a:rPr lang="en-GB" sz="1600" dirty="0"/>
              <a:t>,</a:t>
            </a:r>
          </a:p>
        </p:txBody>
      </p:sp>
      <p:sp>
        <p:nvSpPr>
          <p:cNvPr id="10" name="TextBox 9">
            <a:extLst>
              <a:ext uri="{FF2B5EF4-FFF2-40B4-BE49-F238E27FC236}">
                <a16:creationId xmlns:a16="http://schemas.microsoft.com/office/drawing/2014/main" id="{B0483B09-BA92-4566-BA19-35ACB36C1765}"/>
              </a:ext>
            </a:extLst>
          </p:cNvPr>
          <p:cNvSpPr txBox="1"/>
          <p:nvPr/>
        </p:nvSpPr>
        <p:spPr>
          <a:xfrm>
            <a:off x="2502508" y="1828800"/>
            <a:ext cx="7323589" cy="4524315"/>
          </a:xfrm>
          <a:prstGeom prst="rect">
            <a:avLst/>
          </a:prstGeom>
          <a:noFill/>
        </p:spPr>
        <p:txBody>
          <a:bodyPr wrap="square" rtlCol="0">
            <a:spAutoFit/>
          </a:bodyPr>
          <a:lstStyle/>
          <a:p>
            <a:r>
              <a:rPr lang="en-GB" dirty="0"/>
              <a:t>The Highland Council policy requires that 25% of the houses should be affordable. Whilst 26% of the proposed 94 properties are described as “affordable”  we note that the applicant is proposing eight 1 bed flats and o as a proportion of beds they are only offering just over a 20% allocation.</a:t>
            </a:r>
          </a:p>
          <a:p>
            <a:r>
              <a:rPr lang="en-GB" dirty="0"/>
              <a:t>The Highland Wide Development Plan states</a:t>
            </a:r>
          </a:p>
          <a:p>
            <a:endParaRPr lang="en-GB" dirty="0"/>
          </a:p>
          <a:p>
            <a:endParaRPr lang="en-GB" dirty="0"/>
          </a:p>
          <a:p>
            <a:endParaRPr lang="en-GB" dirty="0"/>
          </a:p>
          <a:p>
            <a:endParaRPr lang="en-GB" dirty="0"/>
          </a:p>
          <a:p>
            <a:r>
              <a:rPr lang="en-GB" dirty="0"/>
              <a:t>We would recommend that there are no 1 bed flats and increase the number of 3 bed units from two to eight. This would give seventeen 2 bed units and eight 3 bed units which would be closer to meeting the spirit of the Highland Council policy and local need as well as meeting the requirement for the housing to be indistinguishable. </a:t>
            </a:r>
          </a:p>
          <a:p>
            <a:r>
              <a:rPr lang="en-GB" dirty="0"/>
              <a:t> </a:t>
            </a:r>
          </a:p>
          <a:p>
            <a:r>
              <a:rPr lang="en-GB" dirty="0"/>
              <a:t>.</a:t>
            </a:r>
          </a:p>
        </p:txBody>
      </p:sp>
      <p:pic>
        <p:nvPicPr>
          <p:cNvPr id="16" name="Picture 15">
            <a:extLst>
              <a:ext uri="{FF2B5EF4-FFF2-40B4-BE49-F238E27FC236}">
                <a16:creationId xmlns:a16="http://schemas.microsoft.com/office/drawing/2014/main" id="{7C947762-97B6-4D14-AEF8-E2A0D016F916}"/>
              </a:ext>
            </a:extLst>
          </p:cNvPr>
          <p:cNvPicPr/>
          <p:nvPr/>
        </p:nvPicPr>
        <p:blipFill>
          <a:blip r:embed="rId3"/>
          <a:stretch>
            <a:fillRect/>
          </a:stretch>
        </p:blipFill>
        <p:spPr>
          <a:xfrm>
            <a:off x="2634627" y="3263256"/>
            <a:ext cx="6693931" cy="989962"/>
          </a:xfrm>
          <a:prstGeom prst="rect">
            <a:avLst/>
          </a:prstGeom>
        </p:spPr>
      </p:pic>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4083038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5632311"/>
          </a:xfrm>
          <a:prstGeom prst="rect">
            <a:avLst/>
          </a:prstGeom>
        </p:spPr>
        <p:txBody>
          <a:bodyPr wrap="square">
            <a:spAutoFit/>
          </a:bodyPr>
          <a:lstStyle/>
          <a:p>
            <a:pPr lvl="0"/>
            <a:r>
              <a:rPr lang="en-GB" sz="3200" dirty="0"/>
              <a:t>Design &amp; Layout</a:t>
            </a:r>
          </a:p>
          <a:p>
            <a:pPr lvl="0"/>
            <a:endParaRPr lang="en-GB" sz="3200" dirty="0"/>
          </a:p>
          <a:p>
            <a:pPr lvl="0"/>
            <a:r>
              <a:rPr lang="en-GB" sz="2400" dirty="0"/>
              <a:t>The development will be highly visible and is set in the heart of Drumnadrochit. The IMFLDP 2015 requires that the design and layout meets the highest possible standards and is compatible with other housing in the area. </a:t>
            </a:r>
          </a:p>
          <a:p>
            <a:pPr lvl="0"/>
            <a:endParaRPr lang="en-GB" sz="2400" dirty="0"/>
          </a:p>
          <a:p>
            <a:r>
              <a:rPr lang="en-GB" sz="2400" dirty="0"/>
              <a:t>The area we consider appropriate and that it is compatible with is the original development of Kilmore Road, Enrick Crescent and </a:t>
            </a:r>
            <a:r>
              <a:rPr lang="en-GB" sz="2400" dirty="0" err="1"/>
              <a:t>Coiltie</a:t>
            </a:r>
            <a:r>
              <a:rPr lang="en-GB" sz="2400" dirty="0"/>
              <a:t> Crescent. These areas are characterised by a variety of house styles, often incorporating stone features and muted colours. The Kilmore area is characterised by a mix of houses including bungalows, 1.5 storey and 1.75 storey high but not 2 storey houses.</a:t>
            </a:r>
          </a:p>
          <a:p>
            <a:endParaRPr lang="en-GB" sz="2400" dirty="0"/>
          </a:p>
          <a:p>
            <a:r>
              <a:rPr lang="en-GB" sz="2400" dirty="0"/>
              <a:t>The new development should reflect this design and mix.</a:t>
            </a:r>
          </a:p>
          <a:p>
            <a:endParaRPr lang="en-GB" sz="3200" dirty="0"/>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165366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5016758"/>
          </a:xfrm>
          <a:prstGeom prst="rect">
            <a:avLst/>
          </a:prstGeom>
        </p:spPr>
        <p:txBody>
          <a:bodyPr wrap="square">
            <a:spAutoFit/>
          </a:bodyPr>
          <a:lstStyle/>
          <a:p>
            <a:pPr lvl="0"/>
            <a:r>
              <a:rPr lang="en-GB" sz="2400" dirty="0"/>
              <a:t>Road Safety</a:t>
            </a:r>
          </a:p>
          <a:p>
            <a:r>
              <a:rPr lang="en-GB" sz="2400" dirty="0"/>
              <a:t>We welcome the fact that all vehicle access will be from the A82 and not Kilmore Rd.</a:t>
            </a:r>
          </a:p>
          <a:p>
            <a:r>
              <a:rPr lang="en-GB" sz="2400" dirty="0"/>
              <a:t> It is assumed that Transport Scotland will require a stacking lane for traffic coming from Fort Augustus. However the development will result in a significant increase in pedestrians and cyclists wishing to cross the A82 and in particular school children.</a:t>
            </a:r>
          </a:p>
          <a:p>
            <a:r>
              <a:rPr lang="en-GB" sz="2400" dirty="0"/>
              <a:t> We would ask therefore that a requirement for a Toucan crossing close to Kilmore Road is included in any planning conditions and that this is in place before any houses are occupied. </a:t>
            </a:r>
          </a:p>
          <a:p>
            <a:r>
              <a:rPr lang="en-GB" sz="2400" dirty="0"/>
              <a:t>We understand that was included in the original planning application and that would be welcomed</a:t>
            </a:r>
          </a:p>
          <a:p>
            <a:endParaRPr lang="en-GB" sz="3200" dirty="0"/>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291168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4031873"/>
          </a:xfrm>
          <a:prstGeom prst="rect">
            <a:avLst/>
          </a:prstGeom>
        </p:spPr>
        <p:txBody>
          <a:bodyPr wrap="square">
            <a:spAutoFit/>
          </a:bodyPr>
          <a:lstStyle/>
          <a:p>
            <a:pPr lvl="0"/>
            <a:r>
              <a:rPr lang="en-GB" sz="2800" dirty="0"/>
              <a:t>Archaeology.</a:t>
            </a:r>
          </a:p>
          <a:p>
            <a:pPr lvl="0"/>
            <a:endParaRPr lang="en-GB" sz="2800" dirty="0"/>
          </a:p>
          <a:p>
            <a:r>
              <a:rPr lang="en-GB" sz="2800" dirty="0"/>
              <a:t>We note that a number of finds were made during the recent works by Loch Ness Homes. It is likely that similar finds of local rather than national significance will be made at this site. We ask that the Developer works with the local community to incorporate finds within a heritage trail and a sum of money should be identified for this project, say £15,000</a:t>
            </a:r>
          </a:p>
          <a:p>
            <a:endParaRPr lang="en-GB" sz="3200" dirty="0"/>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1532958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83114" y="1027906"/>
            <a:ext cx="10338319" cy="1692771"/>
          </a:xfrm>
          <a:prstGeom prst="rect">
            <a:avLst/>
          </a:prstGeom>
        </p:spPr>
        <p:txBody>
          <a:bodyPr wrap="square">
            <a:spAutoFit/>
          </a:bodyPr>
          <a:lstStyle/>
          <a:p>
            <a:endParaRPr lang="en-GB" dirty="0"/>
          </a:p>
          <a:p>
            <a:r>
              <a:rPr lang="en-GB" dirty="0"/>
              <a:t>Footpaths – see below where</a:t>
            </a:r>
          </a:p>
          <a:p>
            <a:r>
              <a:rPr lang="en-GB" dirty="0"/>
              <a:t>3m wide cycle / footpath  (purple) , 2 m wide footpaths  (brownish) and grass verges (green) – see extract below</a:t>
            </a:r>
          </a:p>
          <a:p>
            <a:endParaRPr lang="en-GB" sz="3200" dirty="0"/>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pic>
        <p:nvPicPr>
          <p:cNvPr id="3" name="Picture 2">
            <a:extLst>
              <a:ext uri="{FF2B5EF4-FFF2-40B4-BE49-F238E27FC236}">
                <a16:creationId xmlns:a16="http://schemas.microsoft.com/office/drawing/2014/main" id="{69F3E4D2-6546-44B1-BFB8-E20C40C5E127}"/>
              </a:ext>
            </a:extLst>
          </p:cNvPr>
          <p:cNvPicPr>
            <a:picLocks noChangeAspect="1"/>
          </p:cNvPicPr>
          <p:nvPr/>
        </p:nvPicPr>
        <p:blipFill>
          <a:blip r:embed="rId3"/>
          <a:stretch>
            <a:fillRect/>
          </a:stretch>
        </p:blipFill>
        <p:spPr>
          <a:xfrm>
            <a:off x="2553996" y="2522304"/>
            <a:ext cx="7059787" cy="3022113"/>
          </a:xfrm>
          <a:prstGeom prst="rect">
            <a:avLst/>
          </a:prstGeom>
        </p:spPr>
      </p:pic>
      <p:sp>
        <p:nvSpPr>
          <p:cNvPr id="4" name="Rectangle 3">
            <a:extLst>
              <a:ext uri="{FF2B5EF4-FFF2-40B4-BE49-F238E27FC236}">
                <a16:creationId xmlns:a16="http://schemas.microsoft.com/office/drawing/2014/main" id="{BCC16873-3FEF-4C43-B2F5-22A5B002C7C1}"/>
              </a:ext>
            </a:extLst>
          </p:cNvPr>
          <p:cNvSpPr/>
          <p:nvPr/>
        </p:nvSpPr>
        <p:spPr>
          <a:xfrm>
            <a:off x="883113" y="5657671"/>
            <a:ext cx="9603125" cy="923330"/>
          </a:xfrm>
          <a:prstGeom prst="rect">
            <a:avLst/>
          </a:prstGeom>
        </p:spPr>
        <p:txBody>
          <a:bodyPr wrap="square">
            <a:spAutoFit/>
          </a:bodyPr>
          <a:lstStyle/>
          <a:p>
            <a:r>
              <a:rPr lang="en-GB" dirty="0">
                <a:latin typeface="Arial" panose="020B0604020202020204" pitchFamily="34" charset="0"/>
                <a:ea typeface="Arial" panose="020B0604020202020204" pitchFamily="34" charset="0"/>
              </a:rPr>
              <a:t>Highland Council Transport Planning have made comment and we would add that we would expect all houses to have an adjacent footpath and not have to cross the road on leaving home</a:t>
            </a:r>
            <a:endParaRPr lang="en-GB" dirty="0"/>
          </a:p>
        </p:txBody>
      </p:sp>
      <p:sp>
        <p:nvSpPr>
          <p:cNvPr id="6" name="Footer Placeholder 5"/>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360736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11763" y="889488"/>
            <a:ext cx="10338319" cy="6401753"/>
          </a:xfrm>
          <a:prstGeom prst="rect">
            <a:avLst/>
          </a:prstGeom>
        </p:spPr>
        <p:txBody>
          <a:bodyPr wrap="square">
            <a:spAutoFit/>
          </a:bodyPr>
          <a:lstStyle/>
          <a:p>
            <a:pPr lvl="0"/>
            <a:r>
              <a:rPr lang="en-GB" dirty="0"/>
              <a:t>Additional Considerations</a:t>
            </a:r>
          </a:p>
          <a:p>
            <a:r>
              <a:rPr lang="en-GB" dirty="0"/>
              <a:t>It is expected that the area currently occupied by Cobbs Bakery will become available for development in the next few years. This is in close proximity to our local Care Centre and may well be developed as homes that would be supported by the Care Centre. From a safety view point and to create a cohesive development it would be best that the Cobbs site is accessed from the Drum Farm development area. We would request that houses 79 &amp; 80 are removed and a burden-free site access created.</a:t>
            </a:r>
          </a:p>
          <a:p>
            <a:r>
              <a:rPr lang="en-GB" dirty="0"/>
              <a:t> </a:t>
            </a:r>
          </a:p>
          <a:p>
            <a:r>
              <a:rPr lang="en-GB" dirty="0"/>
              <a:t>The location of the site compound / storage areas and phasing of road / path construction must ensure that from when the first residents move into the scheme they have safe vehicle, pedestrian and cycle access to the A82.</a:t>
            </a:r>
          </a:p>
          <a:p>
            <a:r>
              <a:rPr lang="en-GB" dirty="0"/>
              <a:t> </a:t>
            </a:r>
          </a:p>
          <a:p>
            <a:r>
              <a:rPr lang="en-GB" dirty="0"/>
              <a:t>It is likely that significant quantities of topsoil will be excavated and to prevent an increase in flood risk these should not be stored or landscaped in the area identified as being at risk of flooding. There may be a community project that could use a significant quantity of topsoil and we would request a condition that excess topsoil should be offered to a community project sited no more than 1 mile from the site. </a:t>
            </a:r>
          </a:p>
          <a:p>
            <a:r>
              <a:rPr lang="en-GB" dirty="0"/>
              <a:t> </a:t>
            </a:r>
          </a:p>
          <a:p>
            <a:r>
              <a:rPr lang="en-GB" dirty="0"/>
              <a:t>There is a risk of flooding from ground water and we would ask that the site is developed at or close to existing ground levels.</a:t>
            </a:r>
          </a:p>
          <a:p>
            <a:r>
              <a:rPr lang="en-GB" dirty="0"/>
              <a:t> </a:t>
            </a:r>
          </a:p>
          <a:p>
            <a:r>
              <a:rPr lang="en-GB" dirty="0"/>
              <a:t>There should also be a community liaison group set up including our local Councillors, Community Council, Glen Urquhart Rural Community Association and other groups as appropriate</a:t>
            </a:r>
          </a:p>
          <a:p>
            <a:endParaRPr lang="en-GB" sz="3200" dirty="0"/>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2927553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1063447" y="390341"/>
            <a:ext cx="10201712" cy="637565"/>
          </a:xfrm>
        </p:spPr>
        <p:txBody>
          <a:bodyPr>
            <a:normAutofit/>
          </a:bodyPr>
          <a:lstStyle/>
          <a:p>
            <a:pPr algn="ctr"/>
            <a:r>
              <a:rPr lang="en-GB" sz="3600" b="1" dirty="0"/>
              <a:t>Housing Development Detailed Comments</a:t>
            </a:r>
          </a:p>
        </p:txBody>
      </p:sp>
      <p:sp>
        <p:nvSpPr>
          <p:cNvPr id="9" name="Rectangle 8">
            <a:extLst>
              <a:ext uri="{FF2B5EF4-FFF2-40B4-BE49-F238E27FC236}">
                <a16:creationId xmlns:a16="http://schemas.microsoft.com/office/drawing/2014/main" id="{D72EA573-074B-493E-85C4-06EFD34A217D}"/>
              </a:ext>
            </a:extLst>
          </p:cNvPr>
          <p:cNvSpPr/>
          <p:nvPr/>
        </p:nvSpPr>
        <p:spPr>
          <a:xfrm>
            <a:off x="836930" y="1443418"/>
            <a:ext cx="10338319" cy="5509200"/>
          </a:xfrm>
          <a:prstGeom prst="rect">
            <a:avLst/>
          </a:prstGeom>
        </p:spPr>
        <p:txBody>
          <a:bodyPr wrap="square">
            <a:spAutoFit/>
          </a:bodyPr>
          <a:lstStyle/>
          <a:p>
            <a:r>
              <a:rPr lang="en-GB" sz="3200" dirty="0"/>
              <a:t>In conclusion this application fails to meet IMFLDP requirements on a whole range of measures and needs to be rejected in its current form. We feel that the site is better suited to a more varied  development, perhaps including self-build plots. The original plan was for a large development but it was well considered and included features that would have helped enhance the village, we strongly recommend that any new application for this site adheres closely to that philosophy and hence delivers what is required by the IMFLDP 2015. </a:t>
            </a:r>
          </a:p>
          <a:p>
            <a:endParaRPr lang="en-GB" sz="3200" dirty="0"/>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50658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449646" y="0"/>
            <a:ext cx="10201712" cy="637565"/>
          </a:xfrm>
        </p:spPr>
        <p:txBody>
          <a:bodyPr>
            <a:normAutofit/>
          </a:bodyPr>
          <a:lstStyle/>
          <a:p>
            <a:pPr algn="ctr"/>
            <a:r>
              <a:rPr lang="en-GB" sz="3600" b="1" dirty="0"/>
              <a:t>Questions / Comments</a:t>
            </a:r>
          </a:p>
        </p:txBody>
      </p:sp>
      <p:sp>
        <p:nvSpPr>
          <p:cNvPr id="5" name="Content Placeholder 4">
            <a:extLst>
              <a:ext uri="{FF2B5EF4-FFF2-40B4-BE49-F238E27FC236}">
                <a16:creationId xmlns:a16="http://schemas.microsoft.com/office/drawing/2014/main" id="{815346E4-81C8-441B-94C7-02DB1C637C84}"/>
              </a:ext>
            </a:extLst>
          </p:cNvPr>
          <p:cNvSpPr>
            <a:spLocks noGrp="1"/>
          </p:cNvSpPr>
          <p:nvPr>
            <p:ph idx="1"/>
          </p:nvPr>
        </p:nvSpPr>
        <p:spPr>
          <a:xfrm>
            <a:off x="10284901" y="751070"/>
            <a:ext cx="1160591" cy="276836"/>
          </a:xfrm>
        </p:spPr>
        <p:txBody>
          <a:bodyPr>
            <a:normAutofit fontScale="92500" lnSpcReduction="10000"/>
          </a:bodyPr>
          <a:lstStyle/>
          <a:p>
            <a:pPr marL="0" indent="0">
              <a:buNone/>
            </a:pPr>
            <a:r>
              <a:rPr lang="en-GB" sz="1600" dirty="0"/>
              <a:t>,</a:t>
            </a:r>
          </a:p>
        </p:txBody>
      </p:sp>
      <p:pic>
        <p:nvPicPr>
          <p:cNvPr id="3" name="Picture 2">
            <a:extLst>
              <a:ext uri="{FF2B5EF4-FFF2-40B4-BE49-F238E27FC236}">
                <a16:creationId xmlns:a16="http://schemas.microsoft.com/office/drawing/2014/main" id="{0CE94E3A-4512-4654-9276-7D4CAF4D8F8B}"/>
              </a:ext>
            </a:extLst>
          </p:cNvPr>
          <p:cNvPicPr>
            <a:picLocks noChangeAspect="1"/>
          </p:cNvPicPr>
          <p:nvPr/>
        </p:nvPicPr>
        <p:blipFill>
          <a:blip r:embed="rId3"/>
          <a:stretch>
            <a:fillRect/>
          </a:stretch>
        </p:blipFill>
        <p:spPr>
          <a:xfrm>
            <a:off x="696990" y="558333"/>
            <a:ext cx="9954368" cy="6002688"/>
          </a:xfrm>
          <a:prstGeom prst="rect">
            <a:avLst/>
          </a:prstGeom>
        </p:spPr>
      </p:pic>
      <p:sp>
        <p:nvSpPr>
          <p:cNvPr id="4" name="Footer Placeholder 3"/>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354784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E1D9-4781-4E78-92BA-0A737A1C631D}"/>
              </a:ext>
            </a:extLst>
          </p:cNvPr>
          <p:cNvSpPr>
            <a:spLocks noGrp="1"/>
          </p:cNvSpPr>
          <p:nvPr>
            <p:ph type="title"/>
          </p:nvPr>
        </p:nvSpPr>
        <p:spPr/>
        <p:txBody>
          <a:bodyPr>
            <a:normAutofit/>
          </a:bodyPr>
          <a:lstStyle/>
          <a:p>
            <a:pPr algn="ctr"/>
            <a:r>
              <a:rPr lang="en-GB" sz="3600" b="1" dirty="0"/>
              <a:t>Community Council Planning Decision Diagram</a:t>
            </a:r>
          </a:p>
        </p:txBody>
      </p:sp>
      <p:graphicFrame>
        <p:nvGraphicFramePr>
          <p:cNvPr id="6" name="Content Placeholder 5">
            <a:extLst>
              <a:ext uri="{FF2B5EF4-FFF2-40B4-BE49-F238E27FC236}">
                <a16:creationId xmlns:a16="http://schemas.microsoft.com/office/drawing/2014/main" id="{BE73FCBB-9947-4DD3-BD20-EF6C303182F1}"/>
              </a:ext>
            </a:extLst>
          </p:cNvPr>
          <p:cNvGraphicFramePr>
            <a:graphicFrameLocks noGrp="1"/>
          </p:cNvGraphicFramePr>
          <p:nvPr>
            <p:ph idx="1"/>
            <p:extLst>
              <p:ext uri="{D42A27DB-BD31-4B8C-83A1-F6EECF244321}">
                <p14:modId xmlns:p14="http://schemas.microsoft.com/office/powerpoint/2010/main" val="2744196401"/>
              </p:ext>
            </p:extLst>
          </p:nvPr>
        </p:nvGraphicFramePr>
        <p:xfrm>
          <a:off x="838200" y="1442906"/>
          <a:ext cx="10515600" cy="473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127760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p:txBody>
          <a:bodyPr>
            <a:normAutofit/>
          </a:bodyPr>
          <a:lstStyle/>
          <a:p>
            <a:pPr algn="ctr"/>
            <a:r>
              <a:rPr lang="en-GB" sz="3600" b="1" dirty="0"/>
              <a:t>Inner Moray Firth Local Development Plan 2015</a:t>
            </a:r>
          </a:p>
        </p:txBody>
      </p:sp>
      <p:sp>
        <p:nvSpPr>
          <p:cNvPr id="3" name="Content Placeholder 2">
            <a:extLst>
              <a:ext uri="{FF2B5EF4-FFF2-40B4-BE49-F238E27FC236}">
                <a16:creationId xmlns:a16="http://schemas.microsoft.com/office/drawing/2014/main" id="{FE8AFA6B-95D2-4AC2-BECB-46E3DF706A90}"/>
              </a:ext>
            </a:extLst>
          </p:cNvPr>
          <p:cNvSpPr>
            <a:spLocks noGrp="1"/>
          </p:cNvSpPr>
          <p:nvPr>
            <p:ph idx="1"/>
          </p:nvPr>
        </p:nvSpPr>
        <p:spPr>
          <a:xfrm>
            <a:off x="623596" y="1464906"/>
            <a:ext cx="9509449" cy="597160"/>
          </a:xfrm>
        </p:spPr>
        <p:txBody>
          <a:bodyPr/>
          <a:lstStyle/>
          <a:p>
            <a:r>
              <a:rPr lang="en-GB" dirty="0"/>
              <a:t>Background – the initial plan when IMFLDP was discussed </a:t>
            </a:r>
          </a:p>
          <a:p>
            <a:endParaRPr lang="en-GB" dirty="0"/>
          </a:p>
        </p:txBody>
      </p:sp>
      <p:pic>
        <p:nvPicPr>
          <p:cNvPr id="6" name="Picture 5">
            <a:extLst>
              <a:ext uri="{FF2B5EF4-FFF2-40B4-BE49-F238E27FC236}">
                <a16:creationId xmlns:a16="http://schemas.microsoft.com/office/drawing/2014/main" id="{5A75CCE9-F8FD-4DF4-BDBD-BBEF37B3F2FF}"/>
              </a:ext>
            </a:extLst>
          </p:cNvPr>
          <p:cNvPicPr>
            <a:picLocks noChangeAspect="1"/>
          </p:cNvPicPr>
          <p:nvPr/>
        </p:nvPicPr>
        <p:blipFill>
          <a:blip r:embed="rId3"/>
          <a:stretch>
            <a:fillRect/>
          </a:stretch>
        </p:blipFill>
        <p:spPr>
          <a:xfrm>
            <a:off x="1670180" y="1989425"/>
            <a:ext cx="8781175" cy="4868575"/>
          </a:xfrm>
          <a:prstGeom prst="rect">
            <a:avLst/>
          </a:prstGeom>
        </p:spPr>
      </p:pic>
      <p:sp>
        <p:nvSpPr>
          <p:cNvPr id="4" name="Footer Placeholder 3"/>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88203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p:txBody>
          <a:bodyPr>
            <a:normAutofit/>
          </a:bodyPr>
          <a:lstStyle/>
          <a:p>
            <a:pPr algn="ctr"/>
            <a:r>
              <a:rPr lang="en-GB" sz="3600" b="1" dirty="0"/>
              <a:t>Inner Moray Firth Local Development Plan 2015</a:t>
            </a:r>
          </a:p>
        </p:txBody>
      </p:sp>
      <p:sp>
        <p:nvSpPr>
          <p:cNvPr id="3" name="Content Placeholder 2">
            <a:extLst>
              <a:ext uri="{FF2B5EF4-FFF2-40B4-BE49-F238E27FC236}">
                <a16:creationId xmlns:a16="http://schemas.microsoft.com/office/drawing/2014/main" id="{FE8AFA6B-95D2-4AC2-BECB-46E3DF706A90}"/>
              </a:ext>
            </a:extLst>
          </p:cNvPr>
          <p:cNvSpPr>
            <a:spLocks noGrp="1"/>
          </p:cNvSpPr>
          <p:nvPr>
            <p:ph idx="1"/>
          </p:nvPr>
        </p:nvSpPr>
        <p:spPr>
          <a:xfrm>
            <a:off x="623596" y="1464905"/>
            <a:ext cx="9552250" cy="447785"/>
          </a:xfrm>
        </p:spPr>
        <p:txBody>
          <a:bodyPr>
            <a:normAutofit lnSpcReduction="10000"/>
          </a:bodyPr>
          <a:lstStyle/>
          <a:p>
            <a:pPr marL="0" indent="0">
              <a:buNone/>
            </a:pPr>
            <a:r>
              <a:rPr lang="en-GB" dirty="0"/>
              <a:t>What it says about Drumnadrochit</a:t>
            </a:r>
          </a:p>
          <a:p>
            <a:pPr marL="0" indent="0">
              <a:buNone/>
            </a:pPr>
            <a:endParaRPr lang="en-GB" dirty="0"/>
          </a:p>
        </p:txBody>
      </p:sp>
      <p:sp>
        <p:nvSpPr>
          <p:cNvPr id="4" name="Rectangle 3">
            <a:extLst>
              <a:ext uri="{FF2B5EF4-FFF2-40B4-BE49-F238E27FC236}">
                <a16:creationId xmlns:a16="http://schemas.microsoft.com/office/drawing/2014/main" id="{A55F7F0E-A945-4538-94CF-F75E48EB8016}"/>
              </a:ext>
            </a:extLst>
          </p:cNvPr>
          <p:cNvSpPr/>
          <p:nvPr/>
        </p:nvSpPr>
        <p:spPr>
          <a:xfrm>
            <a:off x="771723" y="1841788"/>
            <a:ext cx="9971699" cy="5078313"/>
          </a:xfrm>
          <a:prstGeom prst="rect">
            <a:avLst/>
          </a:prstGeom>
        </p:spPr>
        <p:txBody>
          <a:bodyPr wrap="square">
            <a:spAutoFit/>
          </a:bodyPr>
          <a:lstStyle/>
          <a:p>
            <a:r>
              <a:rPr lang="en-GB" dirty="0"/>
              <a:t>4.106 Drumnadrochit has more facilities than would be expected for a village of its population</a:t>
            </a:r>
          </a:p>
          <a:p>
            <a:r>
              <a:rPr lang="en-GB" dirty="0"/>
              <a:t>and closeness to the Highland capital. This is due to its wider glen catchment, its</a:t>
            </a:r>
          </a:p>
          <a:p>
            <a:r>
              <a:rPr lang="en-GB" dirty="0"/>
              <a:t>picturesque setting along the Great Glen and A82 and the enthusiasm of its community</a:t>
            </a:r>
          </a:p>
          <a:p>
            <a:r>
              <a:rPr lang="en-GB" dirty="0"/>
              <a:t>leaders. </a:t>
            </a:r>
            <a:r>
              <a:rPr lang="en-GB" sz="2400" dirty="0">
                <a:solidFill>
                  <a:srgbClr val="FF0000"/>
                </a:solidFill>
              </a:rPr>
              <a:t>The Plan seeks to retain and expand upon these facilities hand in hand with an increase in the local resident population.</a:t>
            </a:r>
            <a:r>
              <a:rPr lang="en-GB" dirty="0"/>
              <a:t> </a:t>
            </a:r>
            <a:r>
              <a:rPr lang="en-GB" sz="2400" dirty="0">
                <a:solidFill>
                  <a:srgbClr val="FF0000"/>
                </a:solidFill>
              </a:rPr>
              <a:t>The open fields that separate Drumnadrochit’s settlements are important to its character. This separation should be maintained where possible and safeguarded by green corridors accessible to wildlife and the wider community. </a:t>
            </a:r>
            <a:r>
              <a:rPr lang="en-GB" dirty="0"/>
              <a:t>Other constraints include woodland that should be protected and the flood risk areas associated with the </a:t>
            </a:r>
            <a:r>
              <a:rPr lang="en-GB" dirty="0" err="1"/>
              <a:t>Coiltie</a:t>
            </a:r>
            <a:r>
              <a:rPr lang="en-GB" dirty="0"/>
              <a:t> and Enrick rivers.</a:t>
            </a:r>
          </a:p>
          <a:p>
            <a:r>
              <a:rPr lang="en-GB" dirty="0"/>
              <a:t>4.107 Application of these principles has led us to allocate development land at the heart of</a:t>
            </a:r>
          </a:p>
          <a:p>
            <a:r>
              <a:rPr lang="en-GB" dirty="0"/>
              <a:t>the community, where longer road improvements are not required and where more</a:t>
            </a:r>
          </a:p>
          <a:p>
            <a:r>
              <a:rPr lang="en-GB" dirty="0"/>
              <a:t>people can walk or cycle to facilities. </a:t>
            </a:r>
            <a:r>
              <a:rPr lang="en-GB" sz="2400" dirty="0">
                <a:solidFill>
                  <a:srgbClr val="FF0000"/>
                </a:solidFill>
              </a:rPr>
              <a:t>Developer requirements are required to ensure</a:t>
            </a:r>
          </a:p>
          <a:p>
            <a:r>
              <a:rPr lang="en-GB" sz="2400" dirty="0">
                <a:solidFill>
                  <a:srgbClr val="FF0000"/>
                </a:solidFill>
              </a:rPr>
              <a:t>the village is not “swamped” by a surge in building and to ensure the character of the village is maintained and even enhanced by the quality of the new buildings, their layout and their good connectivity.</a:t>
            </a:r>
            <a:endParaRPr lang="en-GB" sz="2400" dirty="0">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314188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p:txBody>
          <a:bodyPr>
            <a:normAutofit/>
          </a:bodyPr>
          <a:lstStyle/>
          <a:p>
            <a:pPr algn="ctr"/>
            <a:r>
              <a:rPr lang="en-GB" sz="3600" b="1" dirty="0"/>
              <a:t>Inner Moray Firth Local Development Plan 2015</a:t>
            </a:r>
          </a:p>
        </p:txBody>
      </p:sp>
      <p:sp>
        <p:nvSpPr>
          <p:cNvPr id="3" name="Content Placeholder 2">
            <a:extLst>
              <a:ext uri="{FF2B5EF4-FFF2-40B4-BE49-F238E27FC236}">
                <a16:creationId xmlns:a16="http://schemas.microsoft.com/office/drawing/2014/main" id="{FE8AFA6B-95D2-4AC2-BECB-46E3DF706A90}"/>
              </a:ext>
            </a:extLst>
          </p:cNvPr>
          <p:cNvSpPr>
            <a:spLocks noGrp="1"/>
          </p:cNvSpPr>
          <p:nvPr>
            <p:ph idx="1"/>
          </p:nvPr>
        </p:nvSpPr>
        <p:spPr>
          <a:xfrm>
            <a:off x="623596" y="1464905"/>
            <a:ext cx="9552250" cy="447785"/>
          </a:xfrm>
        </p:spPr>
        <p:txBody>
          <a:bodyPr>
            <a:normAutofit lnSpcReduction="10000"/>
          </a:bodyPr>
          <a:lstStyle/>
          <a:p>
            <a:pPr marL="0" indent="0">
              <a:buNone/>
            </a:pPr>
            <a:r>
              <a:rPr lang="en-GB" dirty="0"/>
              <a:t>What it says about DR5</a:t>
            </a:r>
          </a:p>
          <a:p>
            <a:pPr marL="0" indent="0">
              <a:buNone/>
            </a:pPr>
            <a:endParaRPr lang="en-GB" dirty="0"/>
          </a:p>
        </p:txBody>
      </p:sp>
      <p:sp>
        <p:nvSpPr>
          <p:cNvPr id="4" name="Rectangle 3">
            <a:extLst>
              <a:ext uri="{FF2B5EF4-FFF2-40B4-BE49-F238E27FC236}">
                <a16:creationId xmlns:a16="http://schemas.microsoft.com/office/drawing/2014/main" id="{A55F7F0E-A945-4538-94CF-F75E48EB8016}"/>
              </a:ext>
            </a:extLst>
          </p:cNvPr>
          <p:cNvSpPr/>
          <p:nvPr/>
        </p:nvSpPr>
        <p:spPr>
          <a:xfrm>
            <a:off x="771723" y="1841788"/>
            <a:ext cx="9971699" cy="4401205"/>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Site: </a:t>
            </a:r>
            <a:r>
              <a:rPr lang="en-GB" sz="2000" dirty="0">
                <a:latin typeface="Arial" panose="020B0604020202020204" pitchFamily="34" charset="0"/>
                <a:cs typeface="Arial" panose="020B0604020202020204" pitchFamily="34" charset="0"/>
              </a:rPr>
              <a:t>DR5 Drum Farm </a:t>
            </a:r>
            <a:r>
              <a:rPr lang="en-GB" sz="2000" b="1" dirty="0">
                <a:latin typeface="Arial" panose="020B0604020202020204" pitchFamily="34" charset="0"/>
                <a:cs typeface="Arial" panose="020B0604020202020204" pitchFamily="34" charset="0"/>
              </a:rPr>
              <a:t>Area (ha): </a:t>
            </a:r>
            <a:r>
              <a:rPr lang="en-GB" sz="2000" dirty="0">
                <a:latin typeface="Arial" panose="020B0604020202020204" pitchFamily="34" charset="0"/>
                <a:cs typeface="Arial" panose="020B0604020202020204" pitchFamily="34" charset="0"/>
              </a:rPr>
              <a:t>5.7 </a:t>
            </a:r>
            <a:r>
              <a:rPr lang="en-GB" sz="2000" b="1" dirty="0">
                <a:latin typeface="Arial" panose="020B0604020202020204" pitchFamily="34" charset="0"/>
                <a:cs typeface="Arial" panose="020B0604020202020204" pitchFamily="34" charset="0"/>
              </a:rPr>
              <a:t>Uses: 55 homes</a:t>
            </a:r>
            <a:r>
              <a:rPr lang="en-GB" sz="2000" dirty="0">
                <a:latin typeface="Arial" panose="020B0604020202020204" pitchFamily="34" charset="0"/>
                <a:cs typeface="Arial" panose="020B0604020202020204" pitchFamily="34" charset="0"/>
              </a:rPr>
              <a:t>, Business, Retail, Community.</a:t>
            </a:r>
          </a:p>
          <a:p>
            <a:r>
              <a:rPr lang="en-GB" sz="2000" b="1" dirty="0">
                <a:latin typeface="Arial" panose="020B0604020202020204" pitchFamily="34" charset="0"/>
                <a:cs typeface="Arial" panose="020B0604020202020204" pitchFamily="34" charset="0"/>
              </a:rPr>
              <a:t>Requirements: </a:t>
            </a:r>
            <a:r>
              <a:rPr lang="en-GB" sz="2000" dirty="0">
                <a:latin typeface="Arial" panose="020B0604020202020204" pitchFamily="34" charset="0"/>
                <a:cs typeface="Arial" panose="020B0604020202020204" pitchFamily="34" charset="0"/>
              </a:rPr>
              <a:t>Developer to prepare masterplan / development brief and address: </a:t>
            </a:r>
          </a:p>
          <a:p>
            <a:pPr marL="457200" indent="-457200">
              <a:buFont typeface="+mj-lt"/>
              <a:buAutoNum type="arabicPeriod"/>
            </a:pPr>
            <a:r>
              <a:rPr lang="en-GB" sz="2400" dirty="0">
                <a:latin typeface="Arial" panose="020B0604020202020204" pitchFamily="34" charset="0"/>
                <a:cs typeface="Arial" panose="020B0604020202020204" pitchFamily="34" charset="0"/>
              </a:rPr>
              <a:t>Phasing of a maximum of 10 housing units per annum; </a:t>
            </a:r>
          </a:p>
          <a:p>
            <a:pPr marL="457200" indent="-457200">
              <a:buFont typeface="+mj-lt"/>
              <a:buAutoNum type="arabicPeriod"/>
            </a:pPr>
            <a:r>
              <a:rPr lang="en-GB" sz="2400" dirty="0">
                <a:latin typeface="Arial" panose="020B0604020202020204" pitchFamily="34" charset="0"/>
                <a:cs typeface="Arial" panose="020B0604020202020204" pitchFamily="34" charset="0"/>
              </a:rPr>
              <a:t>Any application must include a non-housing element which must be provided within an initial phase of development; </a:t>
            </a:r>
          </a:p>
          <a:p>
            <a:pPr marL="457200" indent="-457200">
              <a:buFont typeface="+mj-lt"/>
              <a:buAutoNum type="arabicPeriod"/>
            </a:pPr>
            <a:r>
              <a:rPr lang="en-GB" sz="2400" dirty="0">
                <a:latin typeface="Arial" panose="020B0604020202020204" pitchFamily="34" charset="0"/>
                <a:cs typeface="Arial" panose="020B0604020202020204" pitchFamily="34" charset="0"/>
              </a:rPr>
              <a:t>High quality of architectural design respecting the site’s prominent tourist route location; landscaped set back from A82 including stone dyke feature and remote footpath / cycle way; </a:t>
            </a:r>
          </a:p>
          <a:p>
            <a:pPr marL="457200" indent="-457200">
              <a:buFont typeface="+mj-lt"/>
              <a:buAutoNum type="arabicPeriod"/>
            </a:pPr>
            <a:r>
              <a:rPr lang="en-GB" sz="2400" dirty="0">
                <a:latin typeface="Arial" panose="020B0604020202020204" pitchFamily="34" charset="0"/>
                <a:cs typeface="Arial" panose="020B0604020202020204" pitchFamily="34" charset="0"/>
              </a:rPr>
              <a:t>Publicly accessible green corridor retention to retain and frame public vistas and to maintain a degree of visual separation between settlements; </a:t>
            </a:r>
          </a:p>
          <a:p>
            <a:pPr marL="457200" indent="-457200">
              <a:buFont typeface="+mj-lt"/>
              <a:buAutoNum type="arabicPeriod"/>
            </a:pPr>
            <a:r>
              <a:rPr lang="en-GB" sz="2400" dirty="0">
                <a:latin typeface="Arial" panose="020B0604020202020204" pitchFamily="34" charset="0"/>
                <a:cs typeface="Arial" panose="020B0604020202020204" pitchFamily="34" charset="0"/>
              </a:rPr>
              <a:t>Connection to wider village path network;</a:t>
            </a:r>
          </a:p>
        </p:txBody>
      </p:sp>
      <p:sp>
        <p:nvSpPr>
          <p:cNvPr id="5" name="Footer Placeholder 4"/>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380477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p:txBody>
          <a:bodyPr>
            <a:normAutofit/>
          </a:bodyPr>
          <a:lstStyle/>
          <a:p>
            <a:r>
              <a:rPr lang="en-GB" sz="3600" dirty="0"/>
              <a:t>Background – the number of houses allocated in the Plan vs applications received</a:t>
            </a:r>
          </a:p>
        </p:txBody>
      </p:sp>
      <p:sp>
        <p:nvSpPr>
          <p:cNvPr id="7" name="Rectangle 6">
            <a:extLst>
              <a:ext uri="{FF2B5EF4-FFF2-40B4-BE49-F238E27FC236}">
                <a16:creationId xmlns:a16="http://schemas.microsoft.com/office/drawing/2014/main" id="{A4145D85-5B4D-487F-8C7B-D53715DE8DF3}"/>
              </a:ext>
            </a:extLst>
          </p:cNvPr>
          <p:cNvSpPr/>
          <p:nvPr/>
        </p:nvSpPr>
        <p:spPr>
          <a:xfrm>
            <a:off x="838200" y="1932285"/>
            <a:ext cx="10246567" cy="390363"/>
          </a:xfrm>
          <a:prstGeom prst="rect">
            <a:avLst/>
          </a:prstGeom>
        </p:spPr>
        <p:txBody>
          <a:bodyPr wrap="square">
            <a:spAutoFit/>
          </a:bodyPr>
          <a:lstStyle/>
          <a:p>
            <a:pPr>
              <a:lnSpc>
                <a:spcPct val="115000"/>
              </a:lnSpc>
              <a:spcAft>
                <a:spcPts val="0"/>
              </a:spcAft>
            </a:pPr>
            <a:r>
              <a:rPr lang="en-GB" dirty="0">
                <a:latin typeface="Swiss721BT-Roman"/>
                <a:ea typeface="Arial" panose="020B0604020202020204" pitchFamily="34" charset="0"/>
                <a:cs typeface="Swiss721BT-Roman"/>
              </a:rPr>
              <a:t> </a:t>
            </a:r>
            <a:endParaRPr lang="en-GB" sz="1600" dirty="0">
              <a:effectLst/>
              <a:latin typeface="Arial" panose="020B0604020202020204" pitchFamily="34" charset="0"/>
              <a:ea typeface="Arial" panose="020B0604020202020204" pitchFamily="34" charset="0"/>
            </a:endParaRPr>
          </a:p>
        </p:txBody>
      </p:sp>
      <p:graphicFrame>
        <p:nvGraphicFramePr>
          <p:cNvPr id="8" name="Table 7">
            <a:extLst>
              <a:ext uri="{FF2B5EF4-FFF2-40B4-BE49-F238E27FC236}">
                <a16:creationId xmlns:a16="http://schemas.microsoft.com/office/drawing/2014/main" id="{4CCE7FD2-1DEF-42EB-9C45-4F7396250D20}"/>
              </a:ext>
            </a:extLst>
          </p:cNvPr>
          <p:cNvGraphicFramePr>
            <a:graphicFrameLocks noGrp="1"/>
          </p:cNvGraphicFramePr>
          <p:nvPr>
            <p:extLst>
              <p:ext uri="{D42A27DB-BD31-4B8C-83A1-F6EECF244321}">
                <p14:modId xmlns:p14="http://schemas.microsoft.com/office/powerpoint/2010/main" val="4243908359"/>
              </p:ext>
            </p:extLst>
          </p:nvPr>
        </p:nvGraphicFramePr>
        <p:xfrm>
          <a:off x="1343609" y="1619075"/>
          <a:ext cx="9125852" cy="4623351"/>
        </p:xfrm>
        <a:graphic>
          <a:graphicData uri="http://schemas.openxmlformats.org/drawingml/2006/table">
            <a:tbl>
              <a:tblPr firstRow="1" firstCol="1" bandRow="1"/>
              <a:tblGrid>
                <a:gridCol w="2281463">
                  <a:extLst>
                    <a:ext uri="{9D8B030D-6E8A-4147-A177-3AD203B41FA5}">
                      <a16:colId xmlns:a16="http://schemas.microsoft.com/office/drawing/2014/main" val="4232510855"/>
                    </a:ext>
                  </a:extLst>
                </a:gridCol>
                <a:gridCol w="2281463">
                  <a:extLst>
                    <a:ext uri="{9D8B030D-6E8A-4147-A177-3AD203B41FA5}">
                      <a16:colId xmlns:a16="http://schemas.microsoft.com/office/drawing/2014/main" val="1037861150"/>
                    </a:ext>
                  </a:extLst>
                </a:gridCol>
                <a:gridCol w="2281463">
                  <a:extLst>
                    <a:ext uri="{9D8B030D-6E8A-4147-A177-3AD203B41FA5}">
                      <a16:colId xmlns:a16="http://schemas.microsoft.com/office/drawing/2014/main" val="291531848"/>
                    </a:ext>
                  </a:extLst>
                </a:gridCol>
                <a:gridCol w="2281463">
                  <a:extLst>
                    <a:ext uri="{9D8B030D-6E8A-4147-A177-3AD203B41FA5}">
                      <a16:colId xmlns:a16="http://schemas.microsoft.com/office/drawing/2014/main" val="2456829081"/>
                    </a:ext>
                  </a:extLst>
                </a:gridCol>
              </a:tblGrid>
              <a:tr h="844159">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Area</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Allocation</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Planning Applied for </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Comments</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303228"/>
                  </a:ext>
                </a:extLst>
              </a:tr>
              <a:tr h="389047">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DR1</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anose="020B0604020202020204" pitchFamily="34" charset="0"/>
                          <a:ea typeface="Arial" panose="020B0604020202020204" pitchFamily="34" charset="0"/>
                        </a:rPr>
                        <a:t>4</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a:effectLst/>
                          <a:latin typeface="Arial" panose="020B0604020202020204" pitchFamily="34" charset="0"/>
                          <a:ea typeface="Arial" panose="020B0604020202020204" pitchFamily="34" charset="0"/>
                        </a:rPr>
                        <a:t>0</a:t>
                      </a:r>
                      <a:endParaRPr lang="en-GB" sz="20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Arial" panose="020B0604020202020204" pitchFamily="34" charset="0"/>
                          <a:ea typeface="Arial" panose="020B0604020202020204" pitchFamily="34" charset="0"/>
                        </a:rPr>
                        <a:t>Flooding issues</a:t>
                      </a:r>
                      <a:endParaRPr lang="en-GB" sz="1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94321"/>
                  </a:ext>
                </a:extLst>
              </a:tr>
              <a:tr h="389047">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DR2</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anose="020B0604020202020204" pitchFamily="34" charset="0"/>
                          <a:ea typeface="Arial" panose="020B0604020202020204" pitchFamily="34" charset="0"/>
                        </a:rPr>
                        <a:t>5</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a:effectLst/>
                          <a:latin typeface="Arial" panose="020B0604020202020204" pitchFamily="34" charset="0"/>
                          <a:ea typeface="Arial" panose="020B0604020202020204" pitchFamily="34" charset="0"/>
                        </a:rPr>
                        <a:t>0</a:t>
                      </a:r>
                      <a:endParaRPr lang="en-GB" sz="20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Arial" panose="020B0604020202020204" pitchFamily="34" charset="0"/>
                          <a:ea typeface="Arial" panose="020B0604020202020204" pitchFamily="34" charset="0"/>
                        </a:rPr>
                        <a:t>No current plans </a:t>
                      </a:r>
                      <a:endParaRPr lang="en-GB" sz="1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989397"/>
                  </a:ext>
                </a:extLst>
              </a:tr>
              <a:tr h="389047">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DR3</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anose="020B0604020202020204" pitchFamily="34" charset="0"/>
                          <a:ea typeface="Arial" panose="020B0604020202020204" pitchFamily="34" charset="0"/>
                        </a:rPr>
                        <a:t>2</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a:effectLst/>
                          <a:latin typeface="Arial" panose="020B0604020202020204" pitchFamily="34" charset="0"/>
                          <a:ea typeface="Arial" panose="020B0604020202020204" pitchFamily="34" charset="0"/>
                        </a:rPr>
                        <a:t>4</a:t>
                      </a:r>
                      <a:endParaRPr lang="en-GB" sz="20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Arial" panose="020B0604020202020204" pitchFamily="34" charset="0"/>
                          <a:ea typeface="Arial" panose="020B0604020202020204" pitchFamily="34" charset="0"/>
                        </a:rPr>
                        <a:t>Awaiting decision</a:t>
                      </a:r>
                      <a:endParaRPr lang="en-GB" sz="1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784507"/>
                  </a:ext>
                </a:extLst>
              </a:tr>
              <a:tr h="389047">
                <a:tc>
                  <a:txBody>
                    <a:bodyPr/>
                    <a:lstStyle/>
                    <a:p>
                      <a:pPr algn="ctr">
                        <a:lnSpc>
                          <a:spcPct val="115000"/>
                        </a:lnSpc>
                        <a:spcAft>
                          <a:spcPts val="0"/>
                        </a:spcAft>
                      </a:pPr>
                      <a:r>
                        <a:rPr lang="en-GB" sz="1800" b="1" dirty="0">
                          <a:solidFill>
                            <a:srgbClr val="000000"/>
                          </a:solidFill>
                          <a:effectLst/>
                          <a:latin typeface="Arial" panose="020B0604020202020204" pitchFamily="34" charset="0"/>
                          <a:ea typeface="Arial" panose="020B0604020202020204" pitchFamily="34" charset="0"/>
                        </a:rPr>
                        <a:t>DR5</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2000" b="1" dirty="0">
                          <a:solidFill>
                            <a:srgbClr val="000000"/>
                          </a:solidFill>
                          <a:effectLst/>
                          <a:latin typeface="Arial" panose="020B0604020202020204" pitchFamily="34" charset="0"/>
                          <a:ea typeface="Arial" panose="020B0604020202020204" pitchFamily="34" charset="0"/>
                        </a:rPr>
                        <a:t>55</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2000" b="1" dirty="0">
                          <a:solidFill>
                            <a:srgbClr val="000000"/>
                          </a:solidFill>
                          <a:effectLst/>
                          <a:latin typeface="Arial" panose="020B0604020202020204" pitchFamily="34" charset="0"/>
                          <a:ea typeface="Arial" panose="020B0604020202020204" pitchFamily="34" charset="0"/>
                        </a:rPr>
                        <a:t>94</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400" b="1" dirty="0">
                          <a:effectLst/>
                          <a:latin typeface="Arial" panose="020B0604020202020204" pitchFamily="34" charset="0"/>
                          <a:ea typeface="Arial" panose="020B0604020202020204" pitchFamily="34" charset="0"/>
                        </a:rPr>
                        <a:t>THIS APPLICATION </a:t>
                      </a:r>
                      <a:endParaRPr lang="en-GB" sz="1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24075666"/>
                  </a:ext>
                </a:extLst>
              </a:tr>
              <a:tr h="954182">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DR6</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anose="020B0604020202020204" pitchFamily="34" charset="0"/>
                          <a:ea typeface="Arial" panose="020B0604020202020204" pitchFamily="34" charset="0"/>
                        </a:rPr>
                        <a:t>75</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anose="020B0604020202020204" pitchFamily="34" charset="0"/>
                          <a:ea typeface="Arial" panose="020B0604020202020204" pitchFamily="34" charset="0"/>
                        </a:rPr>
                        <a:t>99</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Arial" panose="020B0604020202020204" pitchFamily="34" charset="0"/>
                          <a:ea typeface="Arial" panose="020B0604020202020204" pitchFamily="34" charset="0"/>
                        </a:rPr>
                        <a:t>Phase 4 &amp; 5 awaiting decision, site governed by Scot Gov appeal</a:t>
                      </a:r>
                      <a:endParaRPr lang="en-GB" sz="1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038891"/>
                  </a:ext>
                </a:extLst>
              </a:tr>
              <a:tr h="389047">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DR9</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anose="020B0604020202020204" pitchFamily="34" charset="0"/>
                          <a:ea typeface="Arial" panose="020B0604020202020204" pitchFamily="34" charset="0"/>
                        </a:rPr>
                        <a:t>6</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a:effectLst/>
                          <a:latin typeface="Arial" panose="020B0604020202020204" pitchFamily="34" charset="0"/>
                          <a:ea typeface="Arial" panose="020B0604020202020204" pitchFamily="34" charset="0"/>
                        </a:rPr>
                        <a:t>4</a:t>
                      </a:r>
                      <a:endParaRPr lang="en-GB" sz="20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Arial" panose="020B0604020202020204" pitchFamily="34" charset="0"/>
                          <a:ea typeface="Arial" panose="020B0604020202020204" pitchFamily="34" charset="0"/>
                        </a:rPr>
                        <a:t>Old medical centre</a:t>
                      </a:r>
                      <a:endParaRPr lang="en-GB" sz="1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95707"/>
                  </a:ext>
                </a:extLst>
              </a:tr>
              <a:tr h="389047">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Infill sites</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anose="020B0604020202020204" pitchFamily="34" charset="0"/>
                          <a:ea typeface="Arial" panose="020B0604020202020204" pitchFamily="34" charset="0"/>
                        </a:rPr>
                        <a:t> </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anose="020B0604020202020204" pitchFamily="34" charset="0"/>
                          <a:ea typeface="Arial" panose="020B0604020202020204" pitchFamily="34" charset="0"/>
                        </a:rPr>
                        <a:t>10</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Arial" panose="020B0604020202020204" pitchFamily="34" charset="0"/>
                          <a:ea typeface="Arial" panose="020B0604020202020204" pitchFamily="34" charset="0"/>
                        </a:rPr>
                        <a:t>Excludes PIP / old shop site</a:t>
                      </a:r>
                      <a:endParaRPr lang="en-GB" sz="1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300404"/>
                  </a:ext>
                </a:extLst>
              </a:tr>
              <a:tr h="389047">
                <a:tc>
                  <a:txBody>
                    <a:bodyPr/>
                    <a:lstStyle/>
                    <a:p>
                      <a:pPr algn="ctr">
                        <a:lnSpc>
                          <a:spcPct val="115000"/>
                        </a:lnSpc>
                        <a:spcAft>
                          <a:spcPts val="0"/>
                        </a:spcAft>
                      </a:pPr>
                      <a:r>
                        <a:rPr lang="en-GB" sz="1800" b="1" dirty="0">
                          <a:effectLst/>
                          <a:latin typeface="Arial" panose="020B0604020202020204" pitchFamily="34" charset="0"/>
                          <a:ea typeface="Arial" panose="020B0604020202020204" pitchFamily="34" charset="0"/>
                        </a:rPr>
                        <a:t>Total</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a:effectLst/>
                          <a:latin typeface="Arial" panose="020B0604020202020204" pitchFamily="34" charset="0"/>
                          <a:ea typeface="Arial" panose="020B0604020202020204" pitchFamily="34" charset="0"/>
                        </a:rPr>
                        <a:t>147</a:t>
                      </a:r>
                      <a:endParaRPr lang="en-GB" sz="20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anose="020B0604020202020204" pitchFamily="34" charset="0"/>
                          <a:ea typeface="Arial" panose="020B0604020202020204" pitchFamily="34" charset="0"/>
                        </a:rPr>
                        <a:t>211</a:t>
                      </a:r>
                      <a:endParaRPr lang="en-GB"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effectLst/>
                          <a:latin typeface="Arial" panose="020B0604020202020204" pitchFamily="34" charset="0"/>
                          <a:ea typeface="Arial" panose="020B0604020202020204" pitchFamily="34" charset="0"/>
                        </a:rPr>
                        <a:t> </a:t>
                      </a:r>
                      <a:endParaRPr lang="en-GB"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687745"/>
                  </a:ext>
                </a:extLst>
              </a:tr>
            </a:tbl>
          </a:graphicData>
        </a:graphic>
      </p:graphicFrame>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206743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p:txBody>
          <a:bodyPr>
            <a:normAutofit/>
          </a:bodyPr>
          <a:lstStyle/>
          <a:p>
            <a:pPr algn="ctr"/>
            <a:r>
              <a:rPr lang="en-GB" sz="3600" b="1" dirty="0"/>
              <a:t>Inner Moray Firth Local Development Plan 2015</a:t>
            </a:r>
          </a:p>
        </p:txBody>
      </p:sp>
      <p:sp>
        <p:nvSpPr>
          <p:cNvPr id="3" name="Content Placeholder 2">
            <a:extLst>
              <a:ext uri="{FF2B5EF4-FFF2-40B4-BE49-F238E27FC236}">
                <a16:creationId xmlns:a16="http://schemas.microsoft.com/office/drawing/2014/main" id="{FE8AFA6B-95D2-4AC2-BECB-46E3DF706A90}"/>
              </a:ext>
            </a:extLst>
          </p:cNvPr>
          <p:cNvSpPr>
            <a:spLocks noGrp="1"/>
          </p:cNvSpPr>
          <p:nvPr>
            <p:ph idx="1"/>
          </p:nvPr>
        </p:nvSpPr>
        <p:spPr>
          <a:xfrm>
            <a:off x="623596" y="1464905"/>
            <a:ext cx="9509449" cy="751115"/>
          </a:xfrm>
        </p:spPr>
        <p:txBody>
          <a:bodyPr/>
          <a:lstStyle/>
          <a:p>
            <a:r>
              <a:rPr lang="en-GB" dirty="0"/>
              <a:t>What it says about number of houses allocated per site.</a:t>
            </a:r>
          </a:p>
          <a:p>
            <a:endParaRPr lang="en-GB" dirty="0"/>
          </a:p>
        </p:txBody>
      </p:sp>
      <p:sp>
        <p:nvSpPr>
          <p:cNvPr id="4" name="Rectangle 3">
            <a:extLst>
              <a:ext uri="{FF2B5EF4-FFF2-40B4-BE49-F238E27FC236}">
                <a16:creationId xmlns:a16="http://schemas.microsoft.com/office/drawing/2014/main" id="{8E2F5A61-D463-4A89-BCA7-F9BA92C24BF5}"/>
              </a:ext>
            </a:extLst>
          </p:cNvPr>
          <p:cNvSpPr/>
          <p:nvPr/>
        </p:nvSpPr>
        <p:spPr>
          <a:xfrm>
            <a:off x="1194317" y="1950098"/>
            <a:ext cx="9227977" cy="3908762"/>
          </a:xfrm>
          <a:prstGeom prst="rect">
            <a:avLst/>
          </a:prstGeom>
        </p:spPr>
        <p:txBody>
          <a:bodyPr wrap="square">
            <a:spAutoFit/>
          </a:bodyPr>
          <a:lstStyle/>
          <a:p>
            <a:r>
              <a:rPr lang="en-GB" sz="2800" b="0" i="0" u="none" strike="noStrike" baseline="0" dirty="0">
                <a:solidFill>
                  <a:srgbClr val="000000"/>
                </a:solidFill>
                <a:latin typeface="Swiss721BT-Light"/>
              </a:rPr>
              <a:t>Site Capacities</a:t>
            </a:r>
          </a:p>
          <a:p>
            <a:r>
              <a:rPr lang="en-GB" sz="2000" dirty="0">
                <a:solidFill>
                  <a:srgbClr val="949699"/>
                </a:solidFill>
                <a:latin typeface="Arial" panose="020B0604020202020204" pitchFamily="34" charset="0"/>
                <a:cs typeface="Arial" panose="020B0604020202020204" pitchFamily="34" charset="0"/>
              </a:rPr>
              <a:t>2.12</a:t>
            </a:r>
          </a:p>
          <a:p>
            <a:r>
              <a:rPr lang="en-GB" sz="2000" dirty="0">
                <a:solidFill>
                  <a:srgbClr val="000000"/>
                </a:solidFill>
                <a:latin typeface="Arial" panose="020B0604020202020204" pitchFamily="34" charset="0"/>
                <a:cs typeface="Arial" panose="020B0604020202020204" pitchFamily="34" charset="0"/>
              </a:rPr>
              <a:t>Indicative housing capacities for each site are shown within the tables in Section 4 of this Plan. Planning applications are expected to be generally consistent with the indicative capacities specified. </a:t>
            </a:r>
            <a:r>
              <a:rPr lang="en-GB" sz="2000" b="1" dirty="0">
                <a:solidFill>
                  <a:srgbClr val="FF0000"/>
                </a:solidFill>
                <a:latin typeface="Arial" panose="020B0604020202020204" pitchFamily="34" charset="0"/>
                <a:cs typeface="Arial" panose="020B0604020202020204" pitchFamily="34" charset="0"/>
              </a:rPr>
              <a:t>However a different capacity than that specified may be acceptable subject to detailed design that demonstrates efficient use of land and a satisfactory site layout.</a:t>
            </a:r>
          </a:p>
          <a:p>
            <a:r>
              <a:rPr lang="en-GB" sz="2000" dirty="0">
                <a:solidFill>
                  <a:srgbClr val="949699"/>
                </a:solidFill>
                <a:latin typeface="Arial" panose="020B0604020202020204" pitchFamily="34" charset="0"/>
                <a:cs typeface="Arial" panose="020B0604020202020204" pitchFamily="34" charset="0"/>
              </a:rPr>
              <a:t>2.13</a:t>
            </a:r>
          </a:p>
          <a:p>
            <a:r>
              <a:rPr lang="en-GB" sz="2000" b="1" dirty="0">
                <a:solidFill>
                  <a:srgbClr val="FF0000"/>
                </a:solidFill>
                <a:latin typeface="Arial" panose="020B0604020202020204" pitchFamily="34" charset="0"/>
                <a:cs typeface="Arial" panose="020B0604020202020204" pitchFamily="34" charset="0"/>
              </a:rPr>
              <a:t>These capacities were calculated to promote the efficient use of land and have taken account of the general site conditions and the relative accessibility of the site</a:t>
            </a:r>
            <a:r>
              <a:rPr lang="en-GB" sz="2000" dirty="0">
                <a:solidFill>
                  <a:srgbClr val="000000"/>
                </a:solidFill>
                <a:latin typeface="Arial" panose="020B0604020202020204" pitchFamily="34" charset="0"/>
                <a:cs typeface="Arial" panose="020B0604020202020204" pitchFamily="34" charset="0"/>
              </a:rPr>
              <a:t>. Where available any planning history of the site was also taken into consideration.</a:t>
            </a:r>
            <a:endParaRPr lang="en-GB" sz="20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213575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8D9-815C-4868-B4B2-CE570D44CC51}"/>
              </a:ext>
            </a:extLst>
          </p:cNvPr>
          <p:cNvSpPr>
            <a:spLocks noGrp="1"/>
          </p:cNvSpPr>
          <p:nvPr>
            <p:ph type="title"/>
          </p:nvPr>
        </p:nvSpPr>
        <p:spPr>
          <a:xfrm>
            <a:off x="838200" y="365125"/>
            <a:ext cx="10515600" cy="750611"/>
          </a:xfrm>
        </p:spPr>
        <p:txBody>
          <a:bodyPr>
            <a:normAutofit fontScale="90000"/>
          </a:bodyPr>
          <a:lstStyle/>
          <a:p>
            <a:pPr algn="ctr"/>
            <a:r>
              <a:rPr lang="en-GB" sz="3600" dirty="0"/>
              <a:t>Summary – the number of houses allocated in the Plan</a:t>
            </a:r>
            <a:br>
              <a:rPr lang="en-GB" sz="3600" dirty="0"/>
            </a:br>
            <a:endParaRPr lang="en-GB" sz="3600" b="1" dirty="0"/>
          </a:p>
        </p:txBody>
      </p:sp>
      <p:sp>
        <p:nvSpPr>
          <p:cNvPr id="9" name="Rectangle 8">
            <a:extLst>
              <a:ext uri="{FF2B5EF4-FFF2-40B4-BE49-F238E27FC236}">
                <a16:creationId xmlns:a16="http://schemas.microsoft.com/office/drawing/2014/main" id="{D72EA573-074B-493E-85C4-06EFD34A217D}"/>
              </a:ext>
            </a:extLst>
          </p:cNvPr>
          <p:cNvSpPr/>
          <p:nvPr/>
        </p:nvSpPr>
        <p:spPr>
          <a:xfrm>
            <a:off x="838200" y="937180"/>
            <a:ext cx="10515600" cy="5371407"/>
          </a:xfrm>
          <a:prstGeom prst="rect">
            <a:avLst/>
          </a:prstGeom>
        </p:spPr>
        <p:txBody>
          <a:bodyPr wrap="square">
            <a:spAutoFit/>
          </a:bodyPr>
          <a:lstStyle/>
          <a:p>
            <a:pPr marL="285750" indent="-285750">
              <a:lnSpc>
                <a:spcPct val="115000"/>
              </a:lnSpc>
              <a:spcAft>
                <a:spcPts val="0"/>
              </a:spcAft>
              <a:buFont typeface="Arial" panose="020B0604020202020204" pitchFamily="34" charset="0"/>
              <a:buChar char="•"/>
            </a:pPr>
            <a:r>
              <a:rPr lang="en-GB" sz="2000" dirty="0">
                <a:latin typeface="Arial" panose="020B0604020202020204" pitchFamily="34" charset="0"/>
                <a:ea typeface="Arial" panose="020B0604020202020204" pitchFamily="34" charset="0"/>
              </a:rPr>
              <a:t>The IMFLDP took a 10 – 20 year view, in the words of Highland Council they provided a generous (25%) allocation of houses and they carefully assessed the capacity for each site. </a:t>
            </a:r>
          </a:p>
          <a:p>
            <a:pPr marL="285750" indent="-285750">
              <a:lnSpc>
                <a:spcPct val="115000"/>
              </a:lnSpc>
              <a:spcAft>
                <a:spcPts val="0"/>
              </a:spcAft>
              <a:buFont typeface="Arial" panose="020B0604020202020204" pitchFamily="34" charset="0"/>
              <a:buChar char="•"/>
            </a:pPr>
            <a:r>
              <a:rPr lang="en-GB" sz="2000" dirty="0">
                <a:latin typeface="Arial" panose="020B0604020202020204" pitchFamily="34" charset="0"/>
                <a:ea typeface="Arial" panose="020B0604020202020204" pitchFamily="34" charset="0"/>
              </a:rPr>
              <a:t>The total allocation for Drumnadrochit village was 147, assuming the other applications are approved then with no development at Drum Farm we would have 117 houses, and that is the target number before the 25% factor was added. </a:t>
            </a:r>
          </a:p>
          <a:p>
            <a:pPr marL="285750" indent="-285750">
              <a:lnSpc>
                <a:spcPct val="115000"/>
              </a:lnSpc>
              <a:spcAft>
                <a:spcPts val="0"/>
              </a:spcAft>
              <a:buFont typeface="Arial" panose="020B0604020202020204" pitchFamily="34" charset="0"/>
              <a:buChar char="•"/>
            </a:pPr>
            <a:r>
              <a:rPr lang="en-GB" sz="2000" dirty="0">
                <a:latin typeface="Arial" panose="020B0604020202020204" pitchFamily="34" charset="0"/>
                <a:ea typeface="Arial" panose="020B0604020202020204" pitchFamily="34" charset="0"/>
              </a:rPr>
              <a:t>There is therefore an argument that this development is not needed. If permission is given for 55 houses as per the Plan then it will be important that the next Development Plan does not allocate any large housing sites for general development as we will have exceeded our quota. </a:t>
            </a:r>
          </a:p>
          <a:p>
            <a:pPr marL="285750" indent="-285750">
              <a:lnSpc>
                <a:spcPct val="115000"/>
              </a:lnSpc>
              <a:spcAft>
                <a:spcPts val="0"/>
              </a:spcAft>
              <a:buFont typeface="Arial" panose="020B0604020202020204" pitchFamily="34" charset="0"/>
              <a:buChar char="•"/>
            </a:pPr>
            <a:r>
              <a:rPr lang="en-GB" sz="2000" dirty="0">
                <a:latin typeface="Arial" panose="020B0604020202020204" pitchFamily="34" charset="0"/>
                <a:ea typeface="Arial" panose="020B0604020202020204" pitchFamily="34" charset="0"/>
              </a:rPr>
              <a:t>There is certainly no case to support an allocation of 94 houses as that would equate to an over development by 43% and overdevelopment of DR5. Based on population it would be the  equivalent of 4,100 houses in Inverness</a:t>
            </a:r>
          </a:p>
          <a:p>
            <a:pPr marL="285750" indent="-285750">
              <a:lnSpc>
                <a:spcPct val="115000"/>
              </a:lnSpc>
              <a:spcAft>
                <a:spcPts val="0"/>
              </a:spcAft>
              <a:buFont typeface="Arial" panose="020B0604020202020204" pitchFamily="34" charset="0"/>
              <a:buChar char="•"/>
            </a:pPr>
            <a:r>
              <a:rPr lang="en-GB" sz="2000" dirty="0">
                <a:latin typeface="Arial" panose="020B0604020202020204" pitchFamily="34" charset="0"/>
                <a:ea typeface="Arial" panose="020B0604020202020204" pitchFamily="34" charset="0"/>
              </a:rPr>
              <a:t>Highland Council carefully considered the density of housing when they allocated 55 houses, so again no reason to invoke Clause 2.12 for a higher density.</a:t>
            </a:r>
          </a:p>
        </p:txBody>
      </p:sp>
      <p:sp>
        <p:nvSpPr>
          <p:cNvPr id="3" name="Footer Placeholder 2"/>
          <p:cNvSpPr>
            <a:spLocks noGrp="1"/>
          </p:cNvSpPr>
          <p:nvPr>
            <p:ph type="ftr" sz="quarter" idx="11"/>
          </p:nvPr>
        </p:nvSpPr>
        <p:spPr/>
        <p:txBody>
          <a:bodyPr/>
          <a:lstStyle/>
          <a:p>
            <a:r>
              <a:rPr lang="en-GB" smtClean="0"/>
              <a:t>GUCC Minute of Meeting on 26th August 2019 - APPENDIX 1</a:t>
            </a:r>
            <a:endParaRPr lang="en-GB"/>
          </a:p>
        </p:txBody>
      </p:sp>
    </p:spTree>
    <p:extLst>
      <p:ext uri="{BB962C8B-B14F-4D97-AF65-F5344CB8AC3E}">
        <p14:creationId xmlns:p14="http://schemas.microsoft.com/office/powerpoint/2010/main" val="3396147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3603</Words>
  <Application>Microsoft Office PowerPoint</Application>
  <PresentationFormat>Widescreen</PresentationFormat>
  <Paragraphs>329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Swiss721BT-Light</vt:lpstr>
      <vt:lpstr>Swiss721BT-Roman</vt:lpstr>
      <vt:lpstr>Office Theme</vt:lpstr>
      <vt:lpstr>Glen Urquhart Community Council Discussion on Springfield Planning Applications for Mixed Use and Housing Developments – Drum Farm</vt:lpstr>
      <vt:lpstr>Planning Applications to be discussed</vt:lpstr>
      <vt:lpstr>Community Council Planning Decision Diagram</vt:lpstr>
      <vt:lpstr>Inner Moray Firth Local Development Plan 2015</vt:lpstr>
      <vt:lpstr>Inner Moray Firth Local Development Plan 2015</vt:lpstr>
      <vt:lpstr>Inner Moray Firth Local Development Plan 2015</vt:lpstr>
      <vt:lpstr>Background – the number of houses allocated in the Plan vs applications received</vt:lpstr>
      <vt:lpstr>Inner Moray Firth Local Development Plan 2015</vt:lpstr>
      <vt:lpstr>Summary – the number of houses allocated in the Plan </vt:lpstr>
      <vt:lpstr>IMFLDP Compliance Conclusion</vt:lpstr>
      <vt:lpstr>Mixed Use Development Layout</vt:lpstr>
      <vt:lpstr>Mixed Use Development Detailed Comments</vt:lpstr>
      <vt:lpstr>Mixed Use Development Detailed Comments</vt:lpstr>
      <vt:lpstr>Mixed Use Development Detailed Comments</vt:lpstr>
      <vt:lpstr>Mixed Use Development Detailed Comments</vt:lpstr>
      <vt:lpstr>Housing Development Layout</vt:lpstr>
      <vt:lpstr>Housing Development Detailed Comments</vt:lpstr>
      <vt:lpstr>Housing Development Detailed Comments</vt:lpstr>
      <vt:lpstr>Housing Development Detailed Comments</vt:lpstr>
      <vt:lpstr>Housing Development Detailed Comments</vt:lpstr>
      <vt:lpstr>Housing Development Detailed Comments</vt:lpstr>
      <vt:lpstr>Housing Development Detailed Comments</vt:lpstr>
      <vt:lpstr>Housing Development Detailed Comments</vt:lpstr>
      <vt:lpstr>Housing Development Detailed Comments</vt:lpstr>
      <vt:lpstr>Housing Development Detailed Comments</vt:lpstr>
      <vt:lpstr>Housing Development Detailed Comments</vt:lpstr>
      <vt:lpstr>Questions /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 Urquhart Community Council Discussion on Springfield Planning Applications for Mixed Use and Housing Developments – Drum Farm</dc:title>
  <dc:creator>David Fraser</dc:creator>
  <cp:lastModifiedBy>Val Cooper</cp:lastModifiedBy>
  <cp:revision>50</cp:revision>
  <cp:lastPrinted>2019-08-25T20:32:56Z</cp:lastPrinted>
  <dcterms:created xsi:type="dcterms:W3CDTF">2019-08-22T14:13:10Z</dcterms:created>
  <dcterms:modified xsi:type="dcterms:W3CDTF">2019-08-29T11:10:43Z</dcterms:modified>
</cp:coreProperties>
</file>